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2" r:id="rId2"/>
  </p:sldIdLst>
  <p:sldSz cx="51206400" cy="36576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57"/>
    <a:srgbClr val="DAEFF0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6"/>
    <p:restoredTop sz="94685"/>
  </p:normalViewPr>
  <p:slideViewPr>
    <p:cSldViewPr snapToGrid="0">
      <p:cViewPr varScale="1">
        <p:scale>
          <a:sx n="29" d="100"/>
          <a:sy n="29" d="100"/>
        </p:scale>
        <p:origin x="2832" y="368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DAD2-06B6-4A42-8793-C2B2A57EB90A}" type="datetimeFigureOut">
              <a:rPr lang="en-US" smtClean="0"/>
              <a:t>2/20/22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62050"/>
            <a:ext cx="4391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561F-02C2-404A-A9A2-99CAA8D8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0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imal bkg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39DEC9-5A40-2E47-A764-B64A4F168D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DD2947-DB60-0E44-AF72-983B384B974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6C8E31-BC38-FA45-8116-0B8C57E85F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504654" y="34832692"/>
            <a:ext cx="2899523" cy="117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 2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DD2947-DB60-0E44-AF72-983B384B97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5189" y="894940"/>
            <a:ext cx="8764323" cy="14953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A98DF77-4C81-7D43-B9FC-75BE318D21CB}"/>
              </a:ext>
            </a:extLst>
          </p:cNvPr>
          <p:cNvSpPr/>
          <p:nvPr userDrawn="1"/>
        </p:nvSpPr>
        <p:spPr>
          <a:xfrm>
            <a:off x="0" y="0"/>
            <a:ext cx="3535680" cy="3657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FEFEDD-B97A-1643-AD07-E9E0076693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04654" y="34832692"/>
            <a:ext cx="2899523" cy="117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0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4630" y="9738595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7071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9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defTabSz="1662562" rtl="0" eaLnBrk="1" latinLnBrk="0" hangingPunct="1">
        <a:lnSpc>
          <a:spcPct val="90000"/>
        </a:lnSpc>
        <a:spcBef>
          <a:spcPct val="0"/>
        </a:spcBef>
        <a:buNone/>
        <a:defRPr sz="10909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1662562" rtl="0" eaLnBrk="1" latinLnBrk="0" hangingPunct="1">
        <a:lnSpc>
          <a:spcPct val="90000"/>
        </a:lnSpc>
        <a:spcBef>
          <a:spcPct val="20000"/>
        </a:spcBef>
        <a:buFontTx/>
        <a:buNone/>
        <a:defRPr sz="5091" kern="1200">
          <a:solidFill>
            <a:schemeClr val="tx1"/>
          </a:solidFill>
          <a:latin typeface="Arial"/>
          <a:ea typeface="+mn-ea"/>
          <a:cs typeface="Arial"/>
        </a:defRPr>
      </a:lvl1pPr>
      <a:lvl2pPr marL="2701663" indent="-1039101" algn="l" defTabSz="1662562" rtl="0" eaLnBrk="1" latinLnBrk="0" hangingPunct="1"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+mn-lt"/>
          <a:ea typeface="+mn-ea"/>
          <a:cs typeface="+mn-cs"/>
        </a:defRPr>
      </a:lvl2pPr>
      <a:lvl3pPr marL="4156405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5091" kern="1200">
          <a:solidFill>
            <a:schemeClr val="tx1"/>
          </a:solidFill>
          <a:latin typeface="Arial"/>
          <a:ea typeface="+mn-ea"/>
          <a:cs typeface="Arial"/>
        </a:defRPr>
      </a:lvl3pPr>
      <a:lvl4pPr marL="5818967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Arial"/>
          <a:ea typeface="+mn-ea"/>
          <a:cs typeface="Arial"/>
        </a:defRPr>
      </a:lvl4pPr>
      <a:lvl5pPr marL="7481529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5091" kern="1200">
          <a:solidFill>
            <a:schemeClr val="tx1"/>
          </a:solidFill>
          <a:latin typeface="Arial"/>
          <a:ea typeface="+mn-ea"/>
          <a:cs typeface="Arial"/>
        </a:defRPr>
      </a:lvl5pPr>
      <a:lvl6pPr marL="9144091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6pPr>
      <a:lvl7pPr marL="10806654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7pPr>
      <a:lvl8pPr marL="12469216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8pPr>
      <a:lvl9pPr marL="14131778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1pPr>
      <a:lvl2pPr marL="166256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2pPr>
      <a:lvl3pPr marL="3325124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3pPr>
      <a:lvl4pPr marL="4987686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4pPr>
      <a:lvl5pPr marL="6650248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5pPr>
      <a:lvl6pPr marL="831281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6pPr>
      <a:lvl7pPr marL="997537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7pPr>
      <a:lvl8pPr marL="11637935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8pPr>
      <a:lvl9pPr marL="13300497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emf"/><Relationship Id="rId7" Type="http://schemas.openxmlformats.org/officeDocument/2006/relationships/image" Target="../media/image9.sv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6BC127C-2AF5-A948-B463-49C26B3CFB08}"/>
              </a:ext>
            </a:extLst>
          </p:cNvPr>
          <p:cNvSpPr/>
          <p:nvPr/>
        </p:nvSpPr>
        <p:spPr>
          <a:xfrm>
            <a:off x="0" y="0"/>
            <a:ext cx="21536857" cy="36576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92C08A-2516-404A-8190-3CB44C499328}"/>
              </a:ext>
            </a:extLst>
          </p:cNvPr>
          <p:cNvSpPr txBox="1"/>
          <p:nvPr/>
        </p:nvSpPr>
        <p:spPr>
          <a:xfrm>
            <a:off x="1689352" y="3321720"/>
            <a:ext cx="20207936" cy="1086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 people </a:t>
            </a:r>
            <a:r>
              <a:rPr lang="en-US" sz="1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something cool you learned in 5 seconds </a:t>
            </a:r>
            <a:r>
              <a:rPr lang="en-US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they walk by (or scroll by).</a:t>
            </a:r>
            <a:endParaRPr lang="en-US" sz="1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EB1394C-7C82-384F-ACCB-317194909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1373" y="30698014"/>
            <a:ext cx="4763475" cy="47634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TextBox 4">
            <a:extLst>
              <a:ext uri="{FF2B5EF4-FFF2-40B4-BE49-F238E27FC236}">
                <a16:creationId xmlns:a16="http://schemas.microsoft.com/office/drawing/2014/main" id="{4044FA76-CB4F-B643-8AE0-FC57BCB05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23957" y="32063922"/>
            <a:ext cx="1180319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7200" b="1" dirty="0">
                <a:solidFill>
                  <a:schemeClr val="tx2"/>
                </a:solidFill>
                <a:latin typeface="Arial Bold" charset="0"/>
                <a:cs typeface="Arial Bold" charset="0"/>
              </a:rPr>
              <a:t>Take a picture </a:t>
            </a:r>
            <a:r>
              <a:rPr lang="en-US" sz="7200" dirty="0">
                <a:solidFill>
                  <a:schemeClr val="tx2"/>
                </a:solidFill>
                <a:latin typeface="Arial Bold" charset="0"/>
                <a:cs typeface="Arial Bold" charset="0"/>
              </a:rPr>
              <a:t>to </a:t>
            </a:r>
            <a:br>
              <a:rPr lang="en-US" sz="7200" dirty="0">
                <a:solidFill>
                  <a:schemeClr val="tx2"/>
                </a:solidFill>
                <a:latin typeface="Arial Bold" charset="0"/>
                <a:cs typeface="Arial Bold" charset="0"/>
              </a:rPr>
            </a:br>
            <a:r>
              <a:rPr lang="en-US" sz="7200" b="1" dirty="0">
                <a:solidFill>
                  <a:schemeClr val="tx2"/>
                </a:solidFill>
                <a:latin typeface="Arial Bold" charset="0"/>
                <a:cs typeface="Arial Bold" charset="0"/>
              </a:rPr>
              <a:t>download </a:t>
            </a:r>
            <a:r>
              <a:rPr lang="en-US" sz="7200" dirty="0">
                <a:solidFill>
                  <a:schemeClr val="tx2"/>
                </a:solidFill>
                <a:latin typeface="Arial Bold" charset="0"/>
                <a:cs typeface="Arial Bold" charset="0"/>
              </a:rPr>
              <a:t>the </a:t>
            </a:r>
            <a:r>
              <a:rPr lang="en-US" sz="7200" b="1" dirty="0">
                <a:solidFill>
                  <a:schemeClr val="tx2"/>
                </a:solidFill>
                <a:latin typeface="Arial Bold" charset="0"/>
                <a:cs typeface="Arial Bold" charset="0"/>
              </a:rPr>
              <a:t>full paper.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8B0685C-CD0C-7B47-AA60-3A3B1D150819}"/>
              </a:ext>
            </a:extLst>
          </p:cNvPr>
          <p:cNvSpPr/>
          <p:nvPr/>
        </p:nvSpPr>
        <p:spPr>
          <a:xfrm>
            <a:off x="8808471" y="25080598"/>
            <a:ext cx="8664527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Illustrate your takeaway point with an image, graphic or key figure.</a:t>
            </a:r>
          </a:p>
          <a:p>
            <a:endParaRPr lang="en-US" sz="36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08D463-088D-FD4C-8EC8-8A36261904DD}"/>
              </a:ext>
            </a:extLst>
          </p:cNvPr>
          <p:cNvSpPr/>
          <p:nvPr/>
        </p:nvSpPr>
        <p:spPr>
          <a:xfrm>
            <a:off x="30414963" y="34861324"/>
            <a:ext cx="16495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a free QR code at https://</a:t>
            </a:r>
            <a:r>
              <a:rPr lang="en-US" sz="3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www.qrcode-monkey.com</a:t>
            </a:r>
            <a:r>
              <a:rPr lang="en-US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endParaRPr lang="en-US" sz="36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cs typeface="Segoe UI" panose="020B0502040204020203" pitchFamily="34" charset="0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0C354C56-2F07-A54F-A3EF-E11D464C1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017" y="17074317"/>
            <a:ext cx="8664528" cy="825837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552653E-2115-FD46-9F22-B3634659D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40242" y="32063922"/>
            <a:ext cx="1358900" cy="2311400"/>
          </a:xfrm>
          <a:prstGeom prst="rect">
            <a:avLst/>
          </a:prstGeom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6DC96B2E-4D0C-FA44-BFEB-25FE03671078}"/>
              </a:ext>
            </a:extLst>
          </p:cNvPr>
          <p:cNvSpPr/>
          <p:nvPr/>
        </p:nvSpPr>
        <p:spPr>
          <a:xfrm>
            <a:off x="23226209" y="3934601"/>
            <a:ext cx="26258396" cy="99498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239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39D1201-1CED-EC4C-B809-1044C6C08F3D}"/>
              </a:ext>
            </a:extLst>
          </p:cNvPr>
          <p:cNvSpPr/>
          <p:nvPr/>
        </p:nvSpPr>
        <p:spPr>
          <a:xfrm>
            <a:off x="37890700" y="18288000"/>
            <a:ext cx="11593906" cy="96256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239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pic>
        <p:nvPicPr>
          <p:cNvPr id="66" name="Picture 65" descr="A picture containing clock&#10;&#10;Description automatically generated">
            <a:extLst>
              <a:ext uri="{FF2B5EF4-FFF2-40B4-BE49-F238E27FC236}">
                <a16:creationId xmlns:a16="http://schemas.microsoft.com/office/drawing/2014/main" id="{99B02A02-2D2F-2E49-BCF7-751D314C0E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553" y="4603017"/>
            <a:ext cx="24112559" cy="9372113"/>
          </a:xfrm>
          <a:prstGeom prst="rect">
            <a:avLst/>
          </a:prstGeom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0A38E8EE-A7FE-E740-8F34-452447931AF5}"/>
              </a:ext>
            </a:extLst>
          </p:cNvPr>
          <p:cNvSpPr/>
          <p:nvPr/>
        </p:nvSpPr>
        <p:spPr>
          <a:xfrm>
            <a:off x="23226209" y="18288000"/>
            <a:ext cx="12153900" cy="9625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239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FD2F6ED1-C230-2C48-BF0B-63C4F8C339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336034" y="20430792"/>
            <a:ext cx="9932246" cy="565008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9F6396BA-FC85-5D43-B39F-EC40473750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662725" y="19857660"/>
            <a:ext cx="10106526" cy="6304799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7974978D-130A-EF43-BE45-BE5477D02311}"/>
              </a:ext>
            </a:extLst>
          </p:cNvPr>
          <p:cNvSpPr txBox="1"/>
          <p:nvPr/>
        </p:nvSpPr>
        <p:spPr>
          <a:xfrm>
            <a:off x="24336034" y="2520468"/>
            <a:ext cx="76400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Method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040960F-9C79-AB40-9400-8B7128698F48}"/>
              </a:ext>
            </a:extLst>
          </p:cNvPr>
          <p:cNvSpPr txBox="1"/>
          <p:nvPr/>
        </p:nvSpPr>
        <p:spPr>
          <a:xfrm>
            <a:off x="24336033" y="16131565"/>
            <a:ext cx="112365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Explain what the graph shows.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Like, </a:t>
            </a:r>
            <a:r>
              <a:rPr lang="en-US" sz="48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spoilers are good.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DD5AF7D-6267-6F46-B9F8-AAD75F815B65}"/>
              </a:ext>
            </a:extLst>
          </p:cNvPr>
          <p:cNvSpPr txBox="1"/>
          <p:nvPr/>
        </p:nvSpPr>
        <p:spPr>
          <a:xfrm>
            <a:off x="37996715" y="16131565"/>
            <a:ext cx="112365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Quickly explain what the graph shows.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Help people think.</a:t>
            </a:r>
          </a:p>
        </p:txBody>
      </p:sp>
      <p:sp>
        <p:nvSpPr>
          <p:cNvPr id="77" name="Graphic 18">
            <a:extLst>
              <a:ext uri="{FF2B5EF4-FFF2-40B4-BE49-F238E27FC236}">
                <a16:creationId xmlns:a16="http://schemas.microsoft.com/office/drawing/2014/main" id="{3C1B6771-A5E1-E347-A4D6-6F69EB11B171}"/>
              </a:ext>
            </a:extLst>
          </p:cNvPr>
          <p:cNvSpPr/>
          <p:nvPr/>
        </p:nvSpPr>
        <p:spPr>
          <a:xfrm>
            <a:off x="2600027" y="32392814"/>
            <a:ext cx="781626" cy="861466"/>
          </a:xfrm>
          <a:custGeom>
            <a:avLst/>
            <a:gdLst>
              <a:gd name="connsiteX0" fmla="*/ 310594 w 327663"/>
              <a:gd name="connsiteY0" fmla="*/ 219906 h 335196"/>
              <a:gd name="connsiteX1" fmla="*/ 246568 w 327663"/>
              <a:gd name="connsiteY1" fmla="*/ 176217 h 335196"/>
              <a:gd name="connsiteX2" fmla="*/ 212295 w 327663"/>
              <a:gd name="connsiteY2" fmla="*/ 176217 h 335196"/>
              <a:gd name="connsiteX3" fmla="*/ 165217 w 327663"/>
              <a:gd name="connsiteY3" fmla="*/ 189022 h 335196"/>
              <a:gd name="connsiteX4" fmla="*/ 118138 w 327663"/>
              <a:gd name="connsiteY4" fmla="*/ 176217 h 335196"/>
              <a:gd name="connsiteX5" fmla="*/ 83866 w 327663"/>
              <a:gd name="connsiteY5" fmla="*/ 176217 h 335196"/>
              <a:gd name="connsiteX6" fmla="*/ 19839 w 327663"/>
              <a:gd name="connsiteY6" fmla="*/ 219906 h 335196"/>
              <a:gd name="connsiteX7" fmla="*/ 1385 w 327663"/>
              <a:gd name="connsiteY7" fmla="*/ 299750 h 335196"/>
              <a:gd name="connsiteX8" fmla="*/ 165970 w 327663"/>
              <a:gd name="connsiteY8" fmla="*/ 335529 h 335196"/>
              <a:gd name="connsiteX9" fmla="*/ 329802 w 327663"/>
              <a:gd name="connsiteY9" fmla="*/ 299750 h 335196"/>
              <a:gd name="connsiteX10" fmla="*/ 310594 w 327663"/>
              <a:gd name="connsiteY10" fmla="*/ 219906 h 335196"/>
              <a:gd name="connsiteX11" fmla="*/ 165593 w 327663"/>
              <a:gd name="connsiteY11" fmla="*/ 154749 h 335196"/>
              <a:gd name="connsiteX12" fmla="*/ 242425 w 327663"/>
              <a:gd name="connsiteY12" fmla="*/ 77918 h 335196"/>
              <a:gd name="connsiteX13" fmla="*/ 165593 w 327663"/>
              <a:gd name="connsiteY13" fmla="*/ 1086 h 335196"/>
              <a:gd name="connsiteX14" fmla="*/ 88762 w 327663"/>
              <a:gd name="connsiteY14" fmla="*/ 77918 h 335196"/>
              <a:gd name="connsiteX15" fmla="*/ 165593 w 327663"/>
              <a:gd name="connsiteY15" fmla="*/ 154749 h 335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7663" h="335196">
                <a:moveTo>
                  <a:pt x="310594" y="219906"/>
                </a:moveTo>
                <a:cubicBezTo>
                  <a:pt x="287243" y="179983"/>
                  <a:pt x="246568" y="176217"/>
                  <a:pt x="246568" y="176217"/>
                </a:cubicBezTo>
                <a:lnTo>
                  <a:pt x="212295" y="176217"/>
                </a:lnTo>
                <a:cubicBezTo>
                  <a:pt x="198360" y="184126"/>
                  <a:pt x="182541" y="189022"/>
                  <a:pt x="165217" y="189022"/>
                </a:cubicBezTo>
                <a:cubicBezTo>
                  <a:pt x="147892" y="189022"/>
                  <a:pt x="132074" y="184503"/>
                  <a:pt x="118138" y="176217"/>
                </a:cubicBezTo>
                <a:lnTo>
                  <a:pt x="83866" y="176217"/>
                </a:lnTo>
                <a:cubicBezTo>
                  <a:pt x="83866" y="176217"/>
                  <a:pt x="43190" y="179983"/>
                  <a:pt x="19839" y="219906"/>
                </a:cubicBezTo>
                <a:cubicBezTo>
                  <a:pt x="-2758" y="259828"/>
                  <a:pt x="1385" y="299750"/>
                  <a:pt x="1385" y="299750"/>
                </a:cubicBezTo>
                <a:cubicBezTo>
                  <a:pt x="1385" y="299750"/>
                  <a:pt x="37164" y="335529"/>
                  <a:pt x="165970" y="335529"/>
                </a:cubicBezTo>
                <a:cubicBezTo>
                  <a:pt x="294776" y="335529"/>
                  <a:pt x="329802" y="299750"/>
                  <a:pt x="329802" y="299750"/>
                </a:cubicBezTo>
                <a:cubicBezTo>
                  <a:pt x="329802" y="299750"/>
                  <a:pt x="333945" y="259828"/>
                  <a:pt x="310594" y="219906"/>
                </a:cubicBezTo>
                <a:close/>
                <a:moveTo>
                  <a:pt x="165593" y="154749"/>
                </a:moveTo>
                <a:cubicBezTo>
                  <a:pt x="208152" y="154749"/>
                  <a:pt x="242425" y="120477"/>
                  <a:pt x="242425" y="77918"/>
                </a:cubicBezTo>
                <a:cubicBezTo>
                  <a:pt x="242425" y="35359"/>
                  <a:pt x="208152" y="1086"/>
                  <a:pt x="165593" y="1086"/>
                </a:cubicBezTo>
                <a:cubicBezTo>
                  <a:pt x="123035" y="1086"/>
                  <a:pt x="88762" y="35736"/>
                  <a:pt x="88762" y="77918"/>
                </a:cubicBezTo>
                <a:cubicBezTo>
                  <a:pt x="88762" y="120477"/>
                  <a:pt x="123035" y="154749"/>
                  <a:pt x="165593" y="154749"/>
                </a:cubicBezTo>
                <a:close/>
              </a:path>
            </a:pathLst>
          </a:custGeom>
          <a:solidFill>
            <a:schemeClr val="bg1"/>
          </a:solidFill>
          <a:ln w="36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098A142-FEB7-224F-91C5-5E89B5FE1A3E}"/>
              </a:ext>
            </a:extLst>
          </p:cNvPr>
          <p:cNvSpPr txBox="1"/>
          <p:nvPr/>
        </p:nvSpPr>
        <p:spPr>
          <a:xfrm>
            <a:off x="3742083" y="32441092"/>
            <a:ext cx="15267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Author1, </a:t>
            </a:r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author2, author3, author4, author5</a:t>
            </a:r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26AC840-D59D-7545-8F76-0EF331FF7F88}"/>
              </a:ext>
            </a:extLst>
          </p:cNvPr>
          <p:cNvSpPr txBox="1"/>
          <p:nvPr/>
        </p:nvSpPr>
        <p:spPr>
          <a:xfrm>
            <a:off x="24495930" y="4859478"/>
            <a:ext cx="110440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Immune checkpoint</a:t>
            </a:r>
            <a:r>
              <a:rPr lang="en-US" sz="4800" dirty="0">
                <a:solidFill>
                  <a:schemeClr val="accent1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inhibits </a:t>
            </a:r>
            <a:r>
              <a:rPr lang="en-US" sz="48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T-cell activation.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5CF1DB0-FA15-F644-8E2C-F5488ADFAC48}"/>
              </a:ext>
            </a:extLst>
          </p:cNvPr>
          <p:cNvSpPr txBox="1"/>
          <p:nvPr/>
        </p:nvSpPr>
        <p:spPr>
          <a:xfrm>
            <a:off x="38156611" y="4859476"/>
            <a:ext cx="113279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Anti-PDF-1 antibodies </a:t>
            </a:r>
            <a:r>
              <a:rPr lang="en-US" sz="4800" dirty="0">
                <a:solidFill>
                  <a:schemeClr val="accent4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permit </a:t>
            </a:r>
            <a:r>
              <a:rPr lang="en-US" sz="48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T cell activation.</a:t>
            </a:r>
          </a:p>
        </p:txBody>
      </p:sp>
    </p:spTree>
    <p:extLst>
      <p:ext uri="{BB962C8B-B14F-4D97-AF65-F5344CB8AC3E}">
        <p14:creationId xmlns:p14="http://schemas.microsoft.com/office/powerpoint/2010/main" val="2022610763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1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UNMC-Theme1</Template>
  <TotalTime>28616</TotalTime>
  <Words>104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Bold</vt:lpstr>
      <vt:lpstr>Calibri</vt:lpstr>
      <vt:lpstr>Lato</vt:lpstr>
      <vt:lpstr>UNMC-Theme1</vt:lpstr>
      <vt:lpstr>PowerPoint Presentation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50</cp:revision>
  <cp:lastPrinted>2015-07-24T19:55:40Z</cp:lastPrinted>
  <dcterms:created xsi:type="dcterms:W3CDTF">2010-12-02T21:49:18Z</dcterms:created>
  <dcterms:modified xsi:type="dcterms:W3CDTF">2022-02-20T21:20:12Z</dcterms:modified>
</cp:coreProperties>
</file>