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8" r:id="rId2"/>
    <p:sldId id="260" r:id="rId3"/>
  </p:sldIdLst>
  <p:sldSz cx="51206400" cy="36576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6">
          <p15:clr>
            <a:srgbClr val="A4A3A4"/>
          </p15:clr>
        </p15:guide>
        <p15:guide id="2" pos="2265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FF0"/>
    <a:srgbClr val="129DBF"/>
    <a:srgbClr val="AD122A"/>
    <a:srgbClr val="1283A1"/>
    <a:srgbClr val="D6E5EA"/>
    <a:srgbClr val="D1D1D1"/>
    <a:srgbClr val="00658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67"/>
    <p:restoredTop sz="94675"/>
  </p:normalViewPr>
  <p:slideViewPr>
    <p:cSldViewPr snapToGrid="0">
      <p:cViewPr>
        <p:scale>
          <a:sx n="31" d="100"/>
          <a:sy n="31" d="100"/>
        </p:scale>
        <p:origin x="2568" y="144"/>
      </p:cViewPr>
      <p:guideLst>
        <p:guide orient="horz" pos="1626"/>
        <p:guide pos="226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7FDAD2-06B6-4A42-8793-C2B2A57EB90A}" type="datetimeFigureOut">
              <a:rPr lang="en-US" smtClean="0"/>
              <a:t>8/15/25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09688" y="1162050"/>
            <a:ext cx="43910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5561F-02C2-404A-A9A2-99CAA8D8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05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5561F-02C2-404A-A9A2-99CAA8D8F3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58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3338E6-CDCB-574B-8F05-76D3ED6642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519080" y="34832694"/>
            <a:ext cx="2899521" cy="1177249"/>
          </a:xfrm>
          <a:prstGeom prst="rect">
            <a:avLst/>
          </a:prstGeom>
        </p:spPr>
      </p:pic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8AE3B371-161F-0765-8404-9DC25A8CC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4630" y="9738595"/>
            <a:ext cx="30230480" cy="50923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Placeholder 2">
            <a:extLst>
              <a:ext uri="{FF2B5EF4-FFF2-40B4-BE49-F238E27FC236}">
                <a16:creationId xmlns:a16="http://schemas.microsoft.com/office/drawing/2014/main" id="{FDBAF994-AE6D-8E64-D32C-50A662086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630" y="1945413"/>
            <a:ext cx="30230480" cy="7071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98663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FDD60BC3-600D-A74F-B0CA-63F98FFD60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206400" cy="3657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D4D9AB2-7D90-D34A-85AB-2D61D48F69C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504657" y="34832693"/>
            <a:ext cx="2899521" cy="11772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65751C-3536-7D42-BACC-315E65B9E6A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861273" y="904997"/>
            <a:ext cx="10252994" cy="1749326"/>
          </a:xfrm>
          <a:prstGeom prst="rect">
            <a:avLst/>
          </a:prstGeom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0FD48BB-144D-E9A7-E331-E6C394D4D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4630" y="9738595"/>
            <a:ext cx="30230480" cy="50923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Placeholder 2">
            <a:extLst>
              <a:ext uri="{FF2B5EF4-FFF2-40B4-BE49-F238E27FC236}">
                <a16:creationId xmlns:a16="http://schemas.microsoft.com/office/drawing/2014/main" id="{7A91A7B3-B365-A6B8-0963-D975F5CCE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630" y="1945413"/>
            <a:ext cx="30230480" cy="7071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10600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hape, arrow&#10;&#10;Description automatically generated">
            <a:extLst>
              <a:ext uri="{FF2B5EF4-FFF2-40B4-BE49-F238E27FC236}">
                <a16:creationId xmlns:a16="http://schemas.microsoft.com/office/drawing/2014/main" id="{5A6432AC-9A5E-B649-8844-152720328D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206400" cy="365760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07A2B2B-B8C2-AC45-9348-C98F18F0C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24630" y="9738595"/>
            <a:ext cx="30230480" cy="50923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0094DC5-27EB-A241-BC6E-59749931B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630" y="1945413"/>
            <a:ext cx="30230480" cy="7071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DBD66C-30AD-1F4E-B1AA-DF623391542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861273" y="904997"/>
            <a:ext cx="10252994" cy="174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993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8" r:id="rId2"/>
  </p:sldLayoutIdLst>
  <p:txStyles>
    <p:titleStyle>
      <a:lvl1pPr algn="l" defTabSz="1662562" rtl="0" eaLnBrk="1" latinLnBrk="0" hangingPunct="1">
        <a:lnSpc>
          <a:spcPct val="90000"/>
        </a:lnSpc>
        <a:spcBef>
          <a:spcPct val="0"/>
        </a:spcBef>
        <a:buNone/>
        <a:defRPr sz="10909" b="1" i="0" kern="1200" baseline="0">
          <a:solidFill>
            <a:srgbClr val="AC1F2D"/>
          </a:solidFill>
          <a:latin typeface="Arial"/>
          <a:ea typeface="+mj-ea"/>
          <a:cs typeface="Arial"/>
        </a:defRPr>
      </a:lvl1pPr>
    </p:titleStyle>
    <p:bodyStyle>
      <a:lvl1pPr marL="0" indent="0" algn="l" defTabSz="1662562" rtl="0" eaLnBrk="1" latinLnBrk="0" hangingPunct="1">
        <a:lnSpc>
          <a:spcPct val="90000"/>
        </a:lnSpc>
        <a:spcBef>
          <a:spcPct val="20000"/>
        </a:spcBef>
        <a:buFontTx/>
        <a:buNone/>
        <a:defRPr sz="5091" kern="1200">
          <a:solidFill>
            <a:schemeClr val="tx1"/>
          </a:solidFill>
          <a:latin typeface="Arial"/>
          <a:ea typeface="+mn-ea"/>
          <a:cs typeface="Arial"/>
        </a:defRPr>
      </a:lvl1pPr>
      <a:lvl2pPr marL="2701663" indent="-1039101" algn="l" defTabSz="1662562" rtl="0" eaLnBrk="1" latinLnBrk="0" hangingPunct="1">
        <a:spcBef>
          <a:spcPct val="20000"/>
        </a:spcBef>
        <a:buFont typeface="Arial"/>
        <a:buChar char="–"/>
        <a:defRPr sz="5091" kern="1200">
          <a:solidFill>
            <a:schemeClr val="tx1"/>
          </a:solidFill>
          <a:latin typeface="+mn-lt"/>
          <a:ea typeface="+mn-ea"/>
          <a:cs typeface="+mn-cs"/>
        </a:defRPr>
      </a:lvl2pPr>
      <a:lvl3pPr marL="4156405" indent="-831281" algn="l" defTabSz="1662562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5091" kern="1200">
          <a:solidFill>
            <a:schemeClr val="tx1"/>
          </a:solidFill>
          <a:latin typeface="Arial"/>
          <a:ea typeface="+mn-ea"/>
          <a:cs typeface="Arial"/>
        </a:defRPr>
      </a:lvl3pPr>
      <a:lvl4pPr marL="5818967" indent="-831281" algn="l" defTabSz="1662562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5091" kern="1200">
          <a:solidFill>
            <a:schemeClr val="tx1"/>
          </a:solidFill>
          <a:latin typeface="Arial"/>
          <a:ea typeface="+mn-ea"/>
          <a:cs typeface="Arial"/>
        </a:defRPr>
      </a:lvl4pPr>
      <a:lvl5pPr marL="7481529" indent="-831281" algn="l" defTabSz="1662562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5091" kern="1200">
          <a:solidFill>
            <a:schemeClr val="tx1"/>
          </a:solidFill>
          <a:latin typeface="Arial"/>
          <a:ea typeface="+mn-ea"/>
          <a:cs typeface="Arial"/>
        </a:defRPr>
      </a:lvl5pPr>
      <a:lvl6pPr marL="9144091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6pPr>
      <a:lvl7pPr marL="10806654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7pPr>
      <a:lvl8pPr marL="12469216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8pPr>
      <a:lvl9pPr marL="14131778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1pPr>
      <a:lvl2pPr marL="1662562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2pPr>
      <a:lvl3pPr marL="3325124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3pPr>
      <a:lvl4pPr marL="4987686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4pPr>
      <a:lvl5pPr marL="6650248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5pPr>
      <a:lvl6pPr marL="8312810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6pPr>
      <a:lvl7pPr marL="9975372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7pPr>
      <a:lvl8pPr marL="11637935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8pPr>
      <a:lvl9pPr marL="13300497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381D1B39-E6FF-F745-99CF-9B47A8870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16629664"/>
            <a:ext cx="15267783" cy="4028156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2A193B4-4518-F540-AE31-9D0226DDB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7600" y="8239124"/>
            <a:ext cx="15291199" cy="2608897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75F933B-BC25-EA40-963B-CEDA09A28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5242" y="8239124"/>
            <a:ext cx="15267783" cy="193930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9189B25-4300-134F-9E9E-12D6F0BCF2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8239125"/>
            <a:ext cx="15267783" cy="760077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BC4EA20-5B33-E14B-91CA-2D85D0A990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21442680"/>
            <a:ext cx="15267783" cy="12885420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A3B0E51-0688-EC42-A9AD-DC915661B4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5243" y="28489053"/>
            <a:ext cx="15267782" cy="5839048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9" name="TextBox 4">
            <a:extLst>
              <a:ext uri="{FF2B5EF4-FFF2-40B4-BE49-F238E27FC236}">
                <a16:creationId xmlns:a16="http://schemas.microsoft.com/office/drawing/2014/main" id="{5FD1D8E9-A9CC-4D0B-9699-731498C35CD2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783844" y="1307376"/>
            <a:ext cx="31836231" cy="3170099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  <a:t>This will be the title for the scientific poster. </a:t>
            </a:r>
            <a:b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</a:br>
            <a: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  <a:t>It should be short and impactful.</a:t>
            </a:r>
          </a:p>
        </p:txBody>
      </p:sp>
      <p:sp>
        <p:nvSpPr>
          <p:cNvPr id="100" name="TextBox 5">
            <a:extLst>
              <a:ext uri="{FF2B5EF4-FFF2-40B4-BE49-F238E27FC236}">
                <a16:creationId xmlns:a16="http://schemas.microsoft.com/office/drawing/2014/main" id="{0C95FE48-B621-40A7-BE89-0C9A8219A3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3844" y="4903788"/>
            <a:ext cx="38241794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6500" dirty="0">
                <a:cs typeface="Arial" charset="0"/>
              </a:rPr>
              <a:t>Author 1, Author 2, Author 3, and any additional Authors,</a:t>
            </a:r>
          </a:p>
          <a:p>
            <a:r>
              <a:rPr lang="en-US" sz="6500" dirty="0">
                <a:cs typeface="Arial" charset="0"/>
              </a:rPr>
              <a:t>College or Department, University of Nebraska Medical Center, Omaha, NE 68198</a:t>
            </a:r>
          </a:p>
        </p:txBody>
      </p:sp>
      <p:sp>
        <p:nvSpPr>
          <p:cNvPr id="49" name="TextBox 19">
            <a:extLst>
              <a:ext uri="{FF2B5EF4-FFF2-40B4-BE49-F238E27FC236}">
                <a16:creationId xmlns:a16="http://schemas.microsoft.com/office/drawing/2014/main" id="{9A48D0C8-5013-E44F-8F75-FFAC8BF72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8464062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Background / Introduction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E178C1DF-30DA-490C-A68F-24A932800ED8}"/>
              </a:ext>
            </a:extLst>
          </p:cNvPr>
          <p:cNvSpPr txBox="1"/>
          <p:nvPr/>
        </p:nvSpPr>
        <p:spPr>
          <a:xfrm>
            <a:off x="2059445" y="9660599"/>
            <a:ext cx="14316627" cy="5899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What do we know about the topic?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Include only the most pertinent, relevant information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Why is this work important?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Hypothesis</a:t>
            </a:r>
          </a:p>
          <a:p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Poster tips 1 - Preparation</a:t>
            </a:r>
          </a:p>
          <a:p>
            <a:pPr marL="571500" marR="0" lvl="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Follow UNMC branding requirements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Templates: brandwise.unmc.edu/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unmc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/templates 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Follow conference guidelines for posters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Set poster size: Design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Slide Size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Custom Slide Size</a:t>
            </a:r>
          </a:p>
        </p:txBody>
      </p:sp>
      <p:sp>
        <p:nvSpPr>
          <p:cNvPr id="48" name="TextBox 19">
            <a:extLst>
              <a:ext uri="{FF2B5EF4-FFF2-40B4-BE49-F238E27FC236}">
                <a16:creationId xmlns:a16="http://schemas.microsoft.com/office/drawing/2014/main" id="{15E3DD03-F7A8-DC49-A6BF-0F1AC6857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16878759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Objective / Purpose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9E772F6-C909-46AC-AC20-5E08DDF520B2}"/>
              </a:ext>
            </a:extLst>
          </p:cNvPr>
          <p:cNvSpPr txBox="1"/>
          <p:nvPr/>
        </p:nvSpPr>
        <p:spPr>
          <a:xfrm>
            <a:off x="2057858" y="18088030"/>
            <a:ext cx="14316626" cy="182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“The purpose of this project is….”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Goals / aims for the project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Make sure poster addresses these objectives</a:t>
            </a:r>
          </a:p>
        </p:txBody>
      </p:sp>
      <p:sp>
        <p:nvSpPr>
          <p:cNvPr id="104" name="TextBox 19">
            <a:extLst>
              <a:ext uri="{FF2B5EF4-FFF2-40B4-BE49-F238E27FC236}">
                <a16:creationId xmlns:a16="http://schemas.microsoft.com/office/drawing/2014/main" id="{B4F263EF-19C4-4EFD-A469-35CE3AB887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21672527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Methods</a:t>
            </a:r>
          </a:p>
        </p:txBody>
      </p:sp>
      <p:sp>
        <p:nvSpPr>
          <p:cNvPr id="105" name="TextBox 21">
            <a:extLst>
              <a:ext uri="{FF2B5EF4-FFF2-40B4-BE49-F238E27FC236}">
                <a16:creationId xmlns:a16="http://schemas.microsoft.com/office/drawing/2014/main" id="{8635B905-9024-4913-B315-9497A5643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858" y="22875091"/>
            <a:ext cx="14318214" cy="8863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Brief description of research methods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Sample / subject selection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Study design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Instruments / Tools / Materials / Measures used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Data analysis methods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Consider diagrams / flow charts</a:t>
            </a:r>
          </a:p>
          <a:p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Poster tips 2 – Content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Your poster is an “illustrated abstract” or a storyboard of your project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It should be attractive / eye–catching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Select 1-2 take-home points – it is not a mini-manuscript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bullet points and sentence fragments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White space helps with readability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Can be read in 3-5 minutes</a:t>
            </a:r>
          </a:p>
        </p:txBody>
      </p:sp>
      <p:sp>
        <p:nvSpPr>
          <p:cNvPr id="106" name="TextBox 22">
            <a:extLst>
              <a:ext uri="{FF2B5EF4-FFF2-40B4-BE49-F238E27FC236}">
                <a16:creationId xmlns:a16="http://schemas.microsoft.com/office/drawing/2014/main" id="{D1378DF1-B0CE-45E7-BBAA-3E29FE1C6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81017" y="8464062"/>
            <a:ext cx="1526778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Results</a:t>
            </a:r>
          </a:p>
        </p:txBody>
      </p:sp>
      <p:sp>
        <p:nvSpPr>
          <p:cNvPr id="107" name="TextBox 25">
            <a:extLst>
              <a:ext uri="{FF2B5EF4-FFF2-40B4-BE49-F238E27FC236}">
                <a16:creationId xmlns:a16="http://schemas.microsoft.com/office/drawing/2014/main" id="{2D93989F-335C-4E15-8238-6726B3A49E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7623" y="9921178"/>
            <a:ext cx="6552124" cy="538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Describe sample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Analysis results /findings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Images &gt; Words 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Graphs / Charts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Tables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Photos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Don’t duplicate information – include in images or in text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Clearly label images </a:t>
            </a:r>
          </a:p>
        </p:txBody>
      </p:sp>
      <p:pic>
        <p:nvPicPr>
          <p:cNvPr id="117" name="Picture 39" descr="bacteria dots">
            <a:extLst>
              <a:ext uri="{FF2B5EF4-FFF2-40B4-BE49-F238E27FC236}">
                <a16:creationId xmlns:a16="http://schemas.microsoft.com/office/drawing/2014/main" id="{D4959C96-1833-4DD8-B9C9-BFD17936052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lumMod val="20000"/>
                <a:lumOff val="8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03200" y="9953387"/>
            <a:ext cx="6970122" cy="35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" name="TextBox 40">
            <a:extLst>
              <a:ext uri="{FF2B5EF4-FFF2-40B4-BE49-F238E27FC236}">
                <a16:creationId xmlns:a16="http://schemas.microsoft.com/office/drawing/2014/main" id="{5108B346-49CC-40A8-BE70-A5D182F346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16932" y="13765821"/>
            <a:ext cx="586468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 dirty="0">
                <a:cs typeface="Arial" charset="0"/>
              </a:rPr>
              <a:t>Place descriptions or summary statements near the corresponding image</a:t>
            </a:r>
          </a:p>
        </p:txBody>
      </p:sp>
      <p:pic>
        <p:nvPicPr>
          <p:cNvPr id="110" name="Picture 30" descr="bar graph">
            <a:extLst>
              <a:ext uri="{FF2B5EF4-FFF2-40B4-BE49-F238E27FC236}">
                <a16:creationId xmlns:a16="http://schemas.microsoft.com/office/drawing/2014/main" id="{7163BF87-B09C-43F5-8CB4-3224FA3A22B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4735" y="16610370"/>
            <a:ext cx="5504949" cy="390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" name="Picture 29" descr="Line graph">
            <a:extLst>
              <a:ext uri="{FF2B5EF4-FFF2-40B4-BE49-F238E27FC236}">
                <a16:creationId xmlns:a16="http://schemas.microsoft.com/office/drawing/2014/main" id="{26E6EBB7-16D9-4AE9-81F0-11737914738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21672" y="21433175"/>
            <a:ext cx="4813477" cy="3126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" name="Picture 31" descr="pie chart">
            <a:extLst>
              <a:ext uri="{FF2B5EF4-FFF2-40B4-BE49-F238E27FC236}">
                <a16:creationId xmlns:a16="http://schemas.microsoft.com/office/drawing/2014/main" id="{AC6833AF-4CF1-408A-8E0E-D38D28971161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26384" y="25273508"/>
            <a:ext cx="3928039" cy="363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" name="TextBox 40">
            <a:extLst>
              <a:ext uri="{FF2B5EF4-FFF2-40B4-BE49-F238E27FC236}">
                <a16:creationId xmlns:a16="http://schemas.microsoft.com/office/drawing/2014/main" id="{E5E9B6DE-A946-44E7-81F1-952838463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4735" y="29389925"/>
            <a:ext cx="576989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Place descriptions or summary statements near the corresponding image</a:t>
            </a:r>
          </a:p>
        </p:txBody>
      </p:sp>
      <p:sp>
        <p:nvSpPr>
          <p:cNvPr id="130" name="TextBox 25">
            <a:extLst>
              <a:ext uri="{FF2B5EF4-FFF2-40B4-BE49-F238E27FC236}">
                <a16:creationId xmlns:a16="http://schemas.microsoft.com/office/drawing/2014/main" id="{4F979FC0-FA91-4B91-B6EE-76D8738F11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08660" y="16878759"/>
            <a:ext cx="7864661" cy="1008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b="1" dirty="0">
                <a:cs typeface="Arial" charset="0"/>
              </a:rPr>
              <a:t>Poster tips 3 – Design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Sketch layout in advance – logical reading flow, easy to follow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Font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Arial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Legible from 6-10 feet away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Minimum 24 point for body text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more than 3 colors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Images often look better with a border around them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Consistent formatting across poster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Align text and boxes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Shape Format or Picture Format menu tabs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Turn on gridlines and guides (View menu tab)</a:t>
            </a:r>
          </a:p>
        </p:txBody>
      </p:sp>
      <p:sp>
        <p:nvSpPr>
          <p:cNvPr id="108" name="TextBox 28">
            <a:extLst>
              <a:ext uri="{FF2B5EF4-FFF2-40B4-BE49-F238E27FC236}">
                <a16:creationId xmlns:a16="http://schemas.microsoft.com/office/drawing/2014/main" id="{B9144E88-3EEA-444F-908E-9FAB89CEF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8658" y="8478329"/>
            <a:ext cx="1524436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Discussion / Conclusion / </a:t>
            </a:r>
            <a:br>
              <a:rPr lang="en-US" sz="6000" dirty="0">
                <a:solidFill>
                  <a:srgbClr val="005E63"/>
                </a:solidFill>
                <a:cs typeface="Arial" charset="0"/>
              </a:rPr>
            </a:br>
            <a:r>
              <a:rPr lang="en-US" sz="6000" dirty="0">
                <a:solidFill>
                  <a:srgbClr val="005E63"/>
                </a:solidFill>
                <a:cs typeface="Arial" charset="0"/>
              </a:rPr>
              <a:t>Future Directions</a:t>
            </a:r>
          </a:p>
        </p:txBody>
      </p:sp>
      <p:sp>
        <p:nvSpPr>
          <p:cNvPr id="112" name="TextBox 32">
            <a:extLst>
              <a:ext uri="{FF2B5EF4-FFF2-40B4-BE49-F238E27FC236}">
                <a16:creationId xmlns:a16="http://schemas.microsoft.com/office/drawing/2014/main" id="{29BDF82C-8FA7-4CE5-8316-5D363A09BF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2079" y="10609374"/>
            <a:ext cx="13922339" cy="13566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Emphasize primary take-home points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Was hypothesis supported?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How do findings fit in with existing literature?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Why are your findings significant / new insights?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Implications of findings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What direction should future research take?</a:t>
            </a:r>
          </a:p>
          <a:p>
            <a:endParaRPr lang="en-US" sz="3600" dirty="0">
              <a:cs typeface="Arial" charset="0"/>
            </a:endParaRPr>
          </a:p>
          <a:p>
            <a:r>
              <a:rPr lang="en-US" sz="3600" b="1" dirty="0">
                <a:cs typeface="Arial" charset="0"/>
              </a:rPr>
              <a:t>Poster tips 4 – Accessibility for people who have visual disabilities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italics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red and green together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Left aligned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Simple fonts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text on top of a photo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High contrast between text and background</a:t>
            </a:r>
          </a:p>
          <a:p>
            <a:pPr marL="0" marR="0" lvl="1" indent="0">
              <a:lnSpc>
                <a:spcPct val="107000"/>
              </a:lnSpc>
              <a:tabLst>
                <a:tab pos="914400" algn="l"/>
              </a:tabLst>
            </a:pPr>
            <a:endParaRPr lang="en-US" sz="3600" u="sng" dirty="0">
              <a:cs typeface="Arial" charset="0"/>
            </a:endParaRPr>
          </a:p>
          <a:p>
            <a:pPr marL="0" marR="0" lvl="1" indent="0">
              <a:lnSpc>
                <a:spcPct val="107000"/>
              </a:lnSpc>
              <a:tabLst>
                <a:tab pos="914400" algn="l"/>
              </a:tabLst>
            </a:pPr>
            <a:r>
              <a:rPr lang="en-US" sz="3600" b="1" dirty="0">
                <a:cs typeface="Arial" charset="0"/>
              </a:rPr>
              <a:t>Poster tips 5 – Conference preparation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Allow adequate time for printing (at least 1 week)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Consider handouts of posters or adding a QR code link to poster or other info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Have business cards / include your contact information on poster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Prepare 3-5 minute response to “tell me about your poster/ project”</a:t>
            </a:r>
          </a:p>
        </p:txBody>
      </p:sp>
      <p:sp>
        <p:nvSpPr>
          <p:cNvPr id="50" name="TextBox 28">
            <a:extLst>
              <a:ext uri="{FF2B5EF4-FFF2-40B4-BE49-F238E27FC236}">
                <a16:creationId xmlns:a16="http://schemas.microsoft.com/office/drawing/2014/main" id="{7DB66790-4B0E-5D4D-B269-EF21BA301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8658" y="28702516"/>
            <a:ext cx="1524436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References</a:t>
            </a:r>
          </a:p>
        </p:txBody>
      </p:sp>
      <p:sp>
        <p:nvSpPr>
          <p:cNvPr id="116" name="TextBox 37">
            <a:extLst>
              <a:ext uri="{FF2B5EF4-FFF2-40B4-BE49-F238E27FC236}">
                <a16:creationId xmlns:a16="http://schemas.microsoft.com/office/drawing/2014/main" id="{845E5C68-4E7E-4838-86D0-BAD8C2AE65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2079" y="30080579"/>
            <a:ext cx="14369584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https://brandwise.unmc.edu/unmc/templates/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sites.google.com</a:t>
            </a:r>
            <a:r>
              <a:rPr lang="en-US" sz="2400" dirty="0">
                <a:cs typeface="Arial" charset="0"/>
              </a:rPr>
              <a:t>/</a:t>
            </a:r>
            <a:r>
              <a:rPr lang="en-US" sz="2400" dirty="0" err="1">
                <a:cs typeface="Arial" charset="0"/>
              </a:rPr>
              <a:t>ncsu.edu</a:t>
            </a:r>
            <a:r>
              <a:rPr lang="en-US" sz="2400" dirty="0">
                <a:cs typeface="Arial" charset="0"/>
              </a:rPr>
              <a:t>/effective-posters/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https://guides.library.cornell.edu/poster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Calbraith, D. (2020). How to develop and present a conference poster. </a:t>
            </a:r>
            <a:r>
              <a:rPr lang="en-US" sz="2400" i="1" dirty="0"/>
              <a:t>Nursing Standard. </a:t>
            </a:r>
            <a:r>
              <a:rPr lang="en-US" sz="2400" i="1" dirty="0" err="1"/>
              <a:t>doi</a:t>
            </a:r>
            <a:r>
              <a:rPr lang="en-US" sz="2400" dirty="0"/>
              <a:t>, </a:t>
            </a:r>
            <a:r>
              <a:rPr lang="en-US" sz="2400" i="1" dirty="0"/>
              <a:t>10</a:t>
            </a:r>
            <a:r>
              <a:rPr lang="en-US" sz="2400" dirty="0"/>
              <a:t>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Hess, G. R., </a:t>
            </a:r>
            <a:r>
              <a:rPr lang="en-US" sz="2400" dirty="0" err="1"/>
              <a:t>Tosney</a:t>
            </a:r>
            <a:r>
              <a:rPr lang="en-US" sz="2400" dirty="0"/>
              <a:t>, K. W., &amp; </a:t>
            </a:r>
            <a:r>
              <a:rPr lang="en-US" sz="2400" dirty="0" err="1"/>
              <a:t>Liegel</a:t>
            </a:r>
            <a:r>
              <a:rPr lang="en-US" sz="2400" dirty="0"/>
              <a:t>, L. H. (2009). Creating effective poster presentations: AMEE Guide no. 40. </a:t>
            </a:r>
            <a:r>
              <a:rPr lang="en-US" sz="2400" i="1" dirty="0"/>
              <a:t>Medical teacher</a:t>
            </a:r>
            <a:r>
              <a:rPr lang="en-US" sz="2400" dirty="0"/>
              <a:t>, </a:t>
            </a:r>
            <a:r>
              <a:rPr lang="en-US" sz="2400" i="1" dirty="0"/>
              <a:t>31</a:t>
            </a:r>
            <a:r>
              <a:rPr lang="en-US" sz="2400" dirty="0"/>
              <a:t>(4), 319-321.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Wood, G. J., &amp; Morrison, R. S. (2011). Writing abstracts and developing posters for national meetings. </a:t>
            </a:r>
            <a:r>
              <a:rPr lang="en-US" sz="2400" i="1" dirty="0"/>
              <a:t>Journal of palliative medicine</a:t>
            </a:r>
            <a:r>
              <a:rPr lang="en-US" sz="2400" dirty="0"/>
              <a:t>, </a:t>
            </a:r>
            <a:r>
              <a:rPr lang="en-US" sz="2400" i="1" dirty="0"/>
              <a:t>14</a:t>
            </a:r>
            <a:r>
              <a:rPr lang="en-US" sz="2400" dirty="0"/>
              <a:t>(3), 353-359.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cs typeface="Arial" charset="0"/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73490355-7326-48F1-9B0D-1293C7FE0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582349" y="16801063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1CA979C7-3DD0-4EAC-9287-CC67E91BBC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625397" y="20992360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AC82BD7E-BC0D-4622-B0E1-C4B545254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582349" y="25183656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625617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B77C25C-995A-3D41-8A02-7FE0F580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16629664"/>
            <a:ext cx="15267783" cy="4028156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4502-DC11-764F-A33C-F56BCCF46D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7600" y="8239124"/>
            <a:ext cx="15291199" cy="2608897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7984B0-9DC1-464E-8375-2A856BC664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5242" y="8239124"/>
            <a:ext cx="15267783" cy="193930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8E4C41-3C10-7643-82FB-0FA2106813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8239125"/>
            <a:ext cx="15267783" cy="760077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45465D5-5336-224F-8C21-7D761C99CC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21442680"/>
            <a:ext cx="15267783" cy="12885420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0E4B218-E93A-F442-9C26-B7E5ED81C3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5243" y="28489053"/>
            <a:ext cx="15267782" cy="5839048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id="{7AB96ABD-05C0-E542-894B-7783F8C5329C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783844" y="1307376"/>
            <a:ext cx="31836231" cy="3170099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  <a:t>This will be the title for the scientific poster. </a:t>
            </a:r>
            <a:b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</a:br>
            <a: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  <a:t>It should be brief and impactful.</a:t>
            </a:r>
            <a:endParaRPr kumimoji="0" lang="en-US" sz="10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 Bold" charset="0"/>
              <a:ea typeface="ＭＳ Ｐゴシック" charset="0"/>
              <a:cs typeface="Arial Bold" charset="0"/>
            </a:endParaRPr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82CFCF9C-E601-804A-95F6-A0D19531C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3844" y="4903788"/>
            <a:ext cx="38241794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6500" dirty="0">
                <a:solidFill>
                  <a:schemeClr val="accent2">
                    <a:lumMod val="10000"/>
                    <a:lumOff val="90000"/>
                  </a:schemeClr>
                </a:solidFill>
                <a:cs typeface="Arial" charset="0"/>
              </a:rPr>
              <a:t>Author 1, Author 2, Author 3, and any additional Authors,</a:t>
            </a:r>
          </a:p>
          <a:p>
            <a:r>
              <a:rPr lang="en-US" sz="6500" dirty="0">
                <a:solidFill>
                  <a:schemeClr val="accent2">
                    <a:lumMod val="10000"/>
                    <a:lumOff val="90000"/>
                  </a:schemeClr>
                </a:solidFill>
                <a:cs typeface="Arial" charset="0"/>
              </a:rPr>
              <a:t>College or Department, University of Nebraska Medical Center, Omaha, NE 68198</a:t>
            </a:r>
          </a:p>
        </p:txBody>
      </p:sp>
      <p:sp>
        <p:nvSpPr>
          <p:cNvPr id="35" name="TextBox 19">
            <a:extLst>
              <a:ext uri="{FF2B5EF4-FFF2-40B4-BE49-F238E27FC236}">
                <a16:creationId xmlns:a16="http://schemas.microsoft.com/office/drawing/2014/main" id="{7424713B-3051-7D4D-824D-4BE3E3ADC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8464062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Background / Introduction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C4A650E-E623-7A4E-8D5B-A2A665089973}"/>
              </a:ext>
            </a:extLst>
          </p:cNvPr>
          <p:cNvSpPr txBox="1"/>
          <p:nvPr/>
        </p:nvSpPr>
        <p:spPr>
          <a:xfrm>
            <a:off x="2059445" y="9660599"/>
            <a:ext cx="14316627" cy="5899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What do we know about the topic?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Include only the most pertinent, relevant information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Why is this work important?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Hypothesis</a:t>
            </a:r>
          </a:p>
          <a:p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Poster tips 1 - Preparation</a:t>
            </a:r>
          </a:p>
          <a:p>
            <a:pPr marL="571500" marR="0" lvl="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Follow UNMC branding requirements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Templates: brandwise.unmc.edu/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unmc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/templates 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Follow conference guidelines for posters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Set poster size: Design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Slide Size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Custom Slide Size</a:t>
            </a:r>
          </a:p>
        </p:txBody>
      </p:sp>
      <p:sp>
        <p:nvSpPr>
          <p:cNvPr id="34" name="TextBox 19">
            <a:extLst>
              <a:ext uri="{FF2B5EF4-FFF2-40B4-BE49-F238E27FC236}">
                <a16:creationId xmlns:a16="http://schemas.microsoft.com/office/drawing/2014/main" id="{D884B2F8-CE14-7C43-B405-D87502D5B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16878759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Objective / Purpose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D9A29C-474F-1044-A26A-159DFB78EED3}"/>
              </a:ext>
            </a:extLst>
          </p:cNvPr>
          <p:cNvSpPr txBox="1"/>
          <p:nvPr/>
        </p:nvSpPr>
        <p:spPr>
          <a:xfrm>
            <a:off x="2057858" y="18088030"/>
            <a:ext cx="14316626" cy="182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“The purpose of this project is….”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Goals / aims for the project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Make sure poster addresses these objectives</a:t>
            </a:r>
          </a:p>
        </p:txBody>
      </p:sp>
      <p:sp>
        <p:nvSpPr>
          <p:cNvPr id="13" name="TextBox 19">
            <a:extLst>
              <a:ext uri="{FF2B5EF4-FFF2-40B4-BE49-F238E27FC236}">
                <a16:creationId xmlns:a16="http://schemas.microsoft.com/office/drawing/2014/main" id="{4E23450C-B675-8943-B7E4-9EF4E89607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21672527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Methods</a:t>
            </a:r>
          </a:p>
        </p:txBody>
      </p:sp>
      <p:sp>
        <p:nvSpPr>
          <p:cNvPr id="14" name="TextBox 21">
            <a:extLst>
              <a:ext uri="{FF2B5EF4-FFF2-40B4-BE49-F238E27FC236}">
                <a16:creationId xmlns:a16="http://schemas.microsoft.com/office/drawing/2014/main" id="{BF44D57A-6E35-E041-B688-E0945AE2E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858" y="22875091"/>
            <a:ext cx="14318214" cy="8863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Brief description of research methods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Sample / subject selection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Study design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Instruments / Tools / Materials / Measures used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Data analysis methods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Consider diagrams / flow charts</a:t>
            </a:r>
          </a:p>
          <a:p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Poster tips 2 – Content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Your poster is an “illustrated abstract” or a storyboard of your project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It should be attractive / eye–catching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Select 1-2 take-home points – it is not a mini-manuscript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bullet points and sentence fragments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White space helps with readability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Can be read in 3-5 minutes</a:t>
            </a:r>
          </a:p>
        </p:txBody>
      </p:sp>
      <p:sp>
        <p:nvSpPr>
          <p:cNvPr id="15" name="TextBox 22">
            <a:extLst>
              <a:ext uri="{FF2B5EF4-FFF2-40B4-BE49-F238E27FC236}">
                <a16:creationId xmlns:a16="http://schemas.microsoft.com/office/drawing/2014/main" id="{E7799A1C-A30C-6446-B58B-FC2EACC4E6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81017" y="8464062"/>
            <a:ext cx="1526778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Results</a:t>
            </a:r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id="{F4339289-8482-9444-8071-1F5783B8CB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7623" y="9921178"/>
            <a:ext cx="6552124" cy="538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Describe sample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Analysis results /findings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Images &gt; Words 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Graphs / Charts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Tables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Photos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Don’t duplicate information – include in images or in text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Clearly label images </a:t>
            </a:r>
          </a:p>
        </p:txBody>
      </p:sp>
      <p:pic>
        <p:nvPicPr>
          <p:cNvPr id="23" name="Picture 39" descr="bacteria dots">
            <a:extLst>
              <a:ext uri="{FF2B5EF4-FFF2-40B4-BE49-F238E27FC236}">
                <a16:creationId xmlns:a16="http://schemas.microsoft.com/office/drawing/2014/main" id="{75019612-BBDA-3348-830A-19818E6CCD3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lumMod val="20000"/>
                <a:lumOff val="8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03200" y="9953387"/>
            <a:ext cx="6970122" cy="35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40">
            <a:extLst>
              <a:ext uri="{FF2B5EF4-FFF2-40B4-BE49-F238E27FC236}">
                <a16:creationId xmlns:a16="http://schemas.microsoft.com/office/drawing/2014/main" id="{E0B5D534-7F0B-8846-A2CF-D96AC7B9F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16932" y="13765821"/>
            <a:ext cx="586468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 dirty="0">
                <a:cs typeface="Arial" charset="0"/>
              </a:rPr>
              <a:t>Place descriptions or summary statements near the corresponding image</a:t>
            </a:r>
          </a:p>
        </p:txBody>
      </p:sp>
      <p:pic>
        <p:nvPicPr>
          <p:cNvPr id="19" name="Picture 30" descr="bar graph">
            <a:extLst>
              <a:ext uri="{FF2B5EF4-FFF2-40B4-BE49-F238E27FC236}">
                <a16:creationId xmlns:a16="http://schemas.microsoft.com/office/drawing/2014/main" id="{93086B53-C8D1-7349-94BD-6B7C1F62547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4735" y="16610370"/>
            <a:ext cx="5504949" cy="390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9" descr="line graph">
            <a:extLst>
              <a:ext uri="{FF2B5EF4-FFF2-40B4-BE49-F238E27FC236}">
                <a16:creationId xmlns:a16="http://schemas.microsoft.com/office/drawing/2014/main" id="{CB002373-0964-904E-8377-3706DF07EB7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21672" y="21433175"/>
            <a:ext cx="4813477" cy="3126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1" descr="pie chart">
            <a:extLst>
              <a:ext uri="{FF2B5EF4-FFF2-40B4-BE49-F238E27FC236}">
                <a16:creationId xmlns:a16="http://schemas.microsoft.com/office/drawing/2014/main" id="{B11B3A78-B871-2D45-AD97-9392AA20A78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26384" y="25273508"/>
            <a:ext cx="3928039" cy="363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40">
            <a:extLst>
              <a:ext uri="{FF2B5EF4-FFF2-40B4-BE49-F238E27FC236}">
                <a16:creationId xmlns:a16="http://schemas.microsoft.com/office/drawing/2014/main" id="{8461C533-F39C-DF4B-8604-4CF4606446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4735" y="29389925"/>
            <a:ext cx="576989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Place descriptions or summary statements near the corresponding image</a:t>
            </a:r>
          </a:p>
        </p:txBody>
      </p:sp>
      <p:sp>
        <p:nvSpPr>
          <p:cNvPr id="29" name="TextBox 25">
            <a:extLst>
              <a:ext uri="{FF2B5EF4-FFF2-40B4-BE49-F238E27FC236}">
                <a16:creationId xmlns:a16="http://schemas.microsoft.com/office/drawing/2014/main" id="{45B0435F-250C-9F45-B7D0-1C2179E8B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08660" y="16878759"/>
            <a:ext cx="7864661" cy="1008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b="1" dirty="0">
                <a:cs typeface="Arial" charset="0"/>
              </a:rPr>
              <a:t>Poster tips 3 – Design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Sketch layout in advance – logical reading flow, easy to follow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Font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Arial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Legible from 6-10 feet away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Minimum 24 point for body text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more than 3 colors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Images often look better with a border around them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Consistent formatting across poster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Align text and boxes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Shape Format or Picture Format menu tabs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Turn on gridlines and guides (View menu tab)</a:t>
            </a:r>
          </a:p>
        </p:txBody>
      </p:sp>
      <p:sp>
        <p:nvSpPr>
          <p:cNvPr id="17" name="TextBox 28">
            <a:extLst>
              <a:ext uri="{FF2B5EF4-FFF2-40B4-BE49-F238E27FC236}">
                <a16:creationId xmlns:a16="http://schemas.microsoft.com/office/drawing/2014/main" id="{CEC1BA4D-1359-D742-9A6C-0C082B3F9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8658" y="8478329"/>
            <a:ext cx="1524436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Discussion / Conclusion / </a:t>
            </a:r>
            <a:br>
              <a:rPr lang="en-US" sz="6000" dirty="0">
                <a:solidFill>
                  <a:srgbClr val="005E63"/>
                </a:solidFill>
                <a:cs typeface="Arial" charset="0"/>
              </a:rPr>
            </a:br>
            <a:r>
              <a:rPr lang="en-US" sz="6000" dirty="0">
                <a:solidFill>
                  <a:srgbClr val="005E63"/>
                </a:solidFill>
                <a:cs typeface="Arial" charset="0"/>
              </a:rPr>
              <a:t>Future Directions</a:t>
            </a:r>
          </a:p>
        </p:txBody>
      </p:sp>
      <p:sp>
        <p:nvSpPr>
          <p:cNvPr id="21" name="TextBox 32">
            <a:extLst>
              <a:ext uri="{FF2B5EF4-FFF2-40B4-BE49-F238E27FC236}">
                <a16:creationId xmlns:a16="http://schemas.microsoft.com/office/drawing/2014/main" id="{F311B8F4-5521-4047-BCD6-07E7A93EF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2079" y="10609374"/>
            <a:ext cx="13922339" cy="13566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Emphasize primary take-home points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Was hypothesis supported?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How do findings fit in with existing literature?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Why are your findings significant / new insights?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Implications of findings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What direction should future research take?</a:t>
            </a:r>
          </a:p>
          <a:p>
            <a:endParaRPr lang="en-US" sz="3600" dirty="0">
              <a:cs typeface="Arial" charset="0"/>
            </a:endParaRPr>
          </a:p>
          <a:p>
            <a:r>
              <a:rPr lang="en-US" sz="3600" b="1" dirty="0">
                <a:cs typeface="Arial" charset="0"/>
              </a:rPr>
              <a:t>Poster tips 4 – Accessibility for people who have visual disabilities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italics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red and green together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Left aligned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Simple fonts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text on top of a photo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High contrast between text and background</a:t>
            </a:r>
          </a:p>
          <a:p>
            <a:pPr marL="0" marR="0" lvl="1" indent="0">
              <a:lnSpc>
                <a:spcPct val="107000"/>
              </a:lnSpc>
              <a:tabLst>
                <a:tab pos="914400" algn="l"/>
              </a:tabLst>
            </a:pPr>
            <a:endParaRPr lang="en-US" sz="3600" u="sng" dirty="0">
              <a:cs typeface="Arial" charset="0"/>
            </a:endParaRPr>
          </a:p>
          <a:p>
            <a:pPr marL="0" marR="0" lvl="1" indent="0">
              <a:lnSpc>
                <a:spcPct val="107000"/>
              </a:lnSpc>
              <a:tabLst>
                <a:tab pos="914400" algn="l"/>
              </a:tabLst>
            </a:pPr>
            <a:r>
              <a:rPr lang="en-US" sz="3600" b="1" dirty="0">
                <a:cs typeface="Arial" charset="0"/>
              </a:rPr>
              <a:t>Poster tips 5 – Conference preparation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Allow adequate time for printing (at least 1 week)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Consider handouts of posters or adding a QR code link to poster or other info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Have business cards / include your contact information on poster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Prepare 3-5 minute response to “tell me about your poster/ project”</a:t>
            </a:r>
          </a:p>
        </p:txBody>
      </p:sp>
      <p:sp>
        <p:nvSpPr>
          <p:cNvPr id="36" name="TextBox 28">
            <a:extLst>
              <a:ext uri="{FF2B5EF4-FFF2-40B4-BE49-F238E27FC236}">
                <a16:creationId xmlns:a16="http://schemas.microsoft.com/office/drawing/2014/main" id="{42D4B18B-3062-6449-9D4C-1E5610B9F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8658" y="28702516"/>
            <a:ext cx="1524436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References</a:t>
            </a:r>
          </a:p>
        </p:txBody>
      </p:sp>
      <p:sp>
        <p:nvSpPr>
          <p:cNvPr id="22" name="TextBox 37">
            <a:extLst>
              <a:ext uri="{FF2B5EF4-FFF2-40B4-BE49-F238E27FC236}">
                <a16:creationId xmlns:a16="http://schemas.microsoft.com/office/drawing/2014/main" id="{9BF45328-AE39-3148-8526-99F6C6200F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2079" y="30080579"/>
            <a:ext cx="14369584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https://brandwise.unmc.edu/unmc/templates/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sites.google.com</a:t>
            </a:r>
            <a:r>
              <a:rPr lang="en-US" sz="2400" dirty="0">
                <a:cs typeface="Arial" charset="0"/>
              </a:rPr>
              <a:t>/</a:t>
            </a:r>
            <a:r>
              <a:rPr lang="en-US" sz="2400" dirty="0" err="1">
                <a:cs typeface="Arial" charset="0"/>
              </a:rPr>
              <a:t>ncsu.edu</a:t>
            </a:r>
            <a:r>
              <a:rPr lang="en-US" sz="2400" dirty="0">
                <a:cs typeface="Arial" charset="0"/>
              </a:rPr>
              <a:t>/effective-posters/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https://guides.library.cornell.edu/poster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Calbraith, D. (2020). How to develop and present a conference poster. </a:t>
            </a:r>
            <a:r>
              <a:rPr lang="en-US" sz="2400" i="1" dirty="0"/>
              <a:t>Nursing Standard. </a:t>
            </a:r>
            <a:r>
              <a:rPr lang="en-US" sz="2400" i="1" dirty="0" err="1"/>
              <a:t>doi</a:t>
            </a:r>
            <a:r>
              <a:rPr lang="en-US" sz="2400" dirty="0"/>
              <a:t>, </a:t>
            </a:r>
            <a:r>
              <a:rPr lang="en-US" sz="2400" i="1" dirty="0"/>
              <a:t>10</a:t>
            </a:r>
            <a:r>
              <a:rPr lang="en-US" sz="2400" dirty="0"/>
              <a:t>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Hess, G. R., </a:t>
            </a:r>
            <a:r>
              <a:rPr lang="en-US" sz="2400" dirty="0" err="1"/>
              <a:t>Tosney</a:t>
            </a:r>
            <a:r>
              <a:rPr lang="en-US" sz="2400" dirty="0"/>
              <a:t>, K. W., &amp; </a:t>
            </a:r>
            <a:r>
              <a:rPr lang="en-US" sz="2400" dirty="0" err="1"/>
              <a:t>Liegel</a:t>
            </a:r>
            <a:r>
              <a:rPr lang="en-US" sz="2400" dirty="0"/>
              <a:t>, L. H. (2009). Creating effective poster presentations: AMEE Guide no. 40. </a:t>
            </a:r>
            <a:r>
              <a:rPr lang="en-US" sz="2400" i="1" dirty="0"/>
              <a:t>Medical teacher</a:t>
            </a:r>
            <a:r>
              <a:rPr lang="en-US" sz="2400" dirty="0"/>
              <a:t>, </a:t>
            </a:r>
            <a:r>
              <a:rPr lang="en-US" sz="2400" i="1" dirty="0"/>
              <a:t>31</a:t>
            </a:r>
            <a:r>
              <a:rPr lang="en-US" sz="2400" dirty="0"/>
              <a:t>(4), 319-321.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Wood, G. J., &amp; Morrison, R. S. (2011). Writing abstracts and developing posters for national meetings. </a:t>
            </a:r>
            <a:r>
              <a:rPr lang="en-US" sz="2400" i="1" dirty="0"/>
              <a:t>Journal of palliative medicine</a:t>
            </a:r>
            <a:r>
              <a:rPr lang="en-US" sz="2400" dirty="0"/>
              <a:t>, </a:t>
            </a:r>
            <a:r>
              <a:rPr lang="en-US" sz="2400" i="1" dirty="0"/>
              <a:t>14</a:t>
            </a:r>
            <a:r>
              <a:rPr lang="en-US" sz="2400" dirty="0"/>
              <a:t>(3), 353-359.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cs typeface="Arial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D79ED69-592A-324B-BF4B-EB5AAA3D4D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582349" y="16801063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F03A00B-F3D9-E34D-B5A7-16F8898C63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625397" y="20992360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4F1BCDD-E401-7B4C-A919-3B3A36EA7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582349" y="25183656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398851939"/>
      </p:ext>
    </p:extLst>
  </p:cSld>
  <p:clrMapOvr>
    <a:masterClrMapping/>
  </p:clrMapOvr>
</p:sld>
</file>

<file path=ppt/theme/theme1.xml><?xml version="1.0" encoding="utf-8"?>
<a:theme xmlns:a="http://schemas.openxmlformats.org/drawingml/2006/main" name="UNMC-Theme1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MC-Theme1" id="{8EF01B1E-9DFC-494C-AC3E-5BE6BC8B2399}" vid="{BBF8300F-5B1F-C149-BD60-AC602127EF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UNMC-Theme1</Template>
  <TotalTime>12922</TotalTime>
  <Words>1199</Words>
  <Application>Microsoft Macintosh PowerPoint</Application>
  <PresentationFormat>Custom</PresentationFormat>
  <Paragraphs>169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Arial Bold</vt:lpstr>
      <vt:lpstr>Calibri</vt:lpstr>
      <vt:lpstr>UNMC-Theme1</vt:lpstr>
      <vt:lpstr>This will be the title for the scientific poster.  It should be short and impactful.</vt:lpstr>
      <vt:lpstr>This will be the title for the scientific poster.  It should be brief and impactful.</vt:lpstr>
    </vt:vector>
  </TitlesOfParts>
  <Company>Metro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Waples</dc:creator>
  <cp:lastModifiedBy>Waples, Tom A</cp:lastModifiedBy>
  <cp:revision>43</cp:revision>
  <cp:lastPrinted>2015-07-24T19:55:40Z</cp:lastPrinted>
  <dcterms:created xsi:type="dcterms:W3CDTF">2010-12-02T21:49:18Z</dcterms:created>
  <dcterms:modified xsi:type="dcterms:W3CDTF">2025-08-15T16:34:13Z</dcterms:modified>
</cp:coreProperties>
</file>