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8" r:id="rId2"/>
    <p:sldId id="260" r:id="rId3"/>
  </p:sldIdLst>
  <p:sldSz cx="51206400" cy="36576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6">
          <p15:clr>
            <a:srgbClr val="A4A3A4"/>
          </p15:clr>
        </p15:guide>
        <p15:guide id="2" pos="226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FF0"/>
    <a:srgbClr val="129DBF"/>
    <a:srgbClr val="AD122A"/>
    <a:srgbClr val="1283A1"/>
    <a:srgbClr val="D6E5EA"/>
    <a:srgbClr val="D1D1D1"/>
    <a:srgbClr val="00658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42"/>
    <p:restoredTop sz="94658"/>
  </p:normalViewPr>
  <p:slideViewPr>
    <p:cSldViewPr snapToGrid="0">
      <p:cViewPr varScale="1">
        <p:scale>
          <a:sx n="21" d="100"/>
          <a:sy n="21" d="100"/>
        </p:scale>
        <p:origin x="1112" y="264"/>
      </p:cViewPr>
      <p:guideLst>
        <p:guide orient="horz" pos="1626"/>
        <p:guide pos="226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FDAD2-06B6-4A42-8793-C2B2A57EB90A}" type="datetimeFigureOut">
              <a:rPr lang="en-US" smtClean="0"/>
              <a:t>8/19/25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09688" y="1162050"/>
            <a:ext cx="43910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5561F-02C2-404A-A9A2-99CAA8D8F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05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5561F-02C2-404A-A9A2-99CAA8D8F3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5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CFDBB7-1F38-F2BC-BBF5-673E011070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504657" y="34832693"/>
            <a:ext cx="2899521" cy="11772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1A4AFF-81CC-DD93-3227-2DFE70754E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36011" y="1061175"/>
            <a:ext cx="10252992" cy="174932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B957F51-AE65-1D50-180C-F8CAEC2B7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0440" y="1947336"/>
            <a:ext cx="44165520" cy="70696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77C5E4-AFAB-C8EA-9781-D7E95E666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440" y="9736667"/>
            <a:ext cx="4416552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849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FB9037-A322-A892-C2B1-2214B98E834A}"/>
              </a:ext>
            </a:extLst>
          </p:cNvPr>
          <p:cNvSpPr/>
          <p:nvPr userDrawn="1"/>
        </p:nvSpPr>
        <p:spPr>
          <a:xfrm>
            <a:off x="0" y="0"/>
            <a:ext cx="51206400" cy="7402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91906F-1E85-F474-AAA1-BBDFBC89FF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504657" y="34832693"/>
            <a:ext cx="2899521" cy="11772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5C5D58-AF59-94E9-B936-85757B34C0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36011" y="1061175"/>
            <a:ext cx="10252992" cy="174932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E96DDB-0DF9-9A46-DC23-BF051FECD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0440" y="1947336"/>
            <a:ext cx="44165520" cy="70696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52BA98-416C-8576-2B34-B473DFAE8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440" y="9736667"/>
            <a:ext cx="4416552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818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3AF246F-6EE7-0B93-C8AF-EA22D2D1C69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51206400" cy="36576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8F7526-0DBC-A22C-1DA4-94BBA7DE8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0440" y="1947336"/>
            <a:ext cx="44165520" cy="70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33906-A418-7474-A9D1-BBA087711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0440" y="9736667"/>
            <a:ext cx="44165520" cy="23207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24826-935E-42E0-BE03-8B008F7BA4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20440" y="33900536"/>
            <a:ext cx="1152144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DB5D58-BD49-1849-B84D-36173B43925C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35DDD-12B9-5684-33B2-4FC8357B18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962120" y="33900536"/>
            <a:ext cx="1728216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2FC4B-F4A6-CB82-0EDE-4D22A5DD0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164520" y="33900536"/>
            <a:ext cx="1152144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CF484A-D149-E848-A220-DE75AB238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3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l" defTabSz="3840480" rtl="0" eaLnBrk="1" latinLnBrk="0" hangingPunct="1">
        <a:lnSpc>
          <a:spcPct val="90000"/>
        </a:lnSpc>
        <a:spcBef>
          <a:spcPct val="0"/>
        </a:spcBef>
        <a:buNone/>
        <a:defRPr sz="1848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960120" indent="-960120" algn="l" defTabSz="3840480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sz="117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288036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80060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72084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64108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56132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248156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632204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92024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2pPr>
      <a:lvl3pPr marL="384048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4pPr>
      <a:lvl5pPr marL="768096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152144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344168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536192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381D1B39-E6FF-F745-99CF-9B47A88709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16629664"/>
            <a:ext cx="15267783" cy="4028156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A193B4-4518-F540-AE31-9D0226DD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7600" y="8239124"/>
            <a:ext cx="15291199" cy="2608897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75F933B-BC25-EA40-963B-CEDA09A28F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5242" y="8239124"/>
            <a:ext cx="15267783" cy="193930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189B25-4300-134F-9E9E-12D6F0BCF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8239125"/>
            <a:ext cx="15267783" cy="760077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BC4EA20-5B33-E14B-91CA-2D85D0A990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21442680"/>
            <a:ext cx="15267783" cy="12885420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A3B0E51-0688-EC42-A9AD-DC915661B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5243" y="28489053"/>
            <a:ext cx="15267782" cy="5839048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5780FEC9-3D2F-226B-6118-5CEF79F8B46B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783844" y="901700"/>
            <a:ext cx="34609088" cy="3170238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This will be the title for the scientific poster. </a:t>
            </a:r>
            <a:b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</a:br>
            <a: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It should be short and impactful.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11D838EB-C542-BC0B-B82D-8F8A527B4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3844" y="4497529"/>
            <a:ext cx="38241794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6500" dirty="0">
                <a:cs typeface="Arial" charset="0"/>
              </a:rPr>
              <a:t>Author 1, Author 2, Author 3, and any additional Authors,</a:t>
            </a:r>
          </a:p>
          <a:p>
            <a:r>
              <a:rPr lang="en-US" sz="6500" dirty="0">
                <a:cs typeface="Arial" charset="0"/>
              </a:rPr>
              <a:t>College or Department, University of Nebraska Medical Center, Omaha, NE 68198</a:t>
            </a:r>
          </a:p>
        </p:txBody>
      </p:sp>
      <p:sp>
        <p:nvSpPr>
          <p:cNvPr id="49" name="TextBox 19">
            <a:extLst>
              <a:ext uri="{FF2B5EF4-FFF2-40B4-BE49-F238E27FC236}">
                <a16:creationId xmlns:a16="http://schemas.microsoft.com/office/drawing/2014/main" id="{9A48D0C8-5013-E44F-8F75-FFAC8BF72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8464062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Background / Introduction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E178C1DF-30DA-490C-A68F-24A932800ED8}"/>
              </a:ext>
            </a:extLst>
          </p:cNvPr>
          <p:cNvSpPr txBox="1"/>
          <p:nvPr/>
        </p:nvSpPr>
        <p:spPr>
          <a:xfrm>
            <a:off x="2059445" y="9660599"/>
            <a:ext cx="14316627" cy="589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do we know about the topic?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Include only the most pertinent, relevant information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is this work important?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Hypothesis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1 - Preparation</a:t>
            </a:r>
          </a:p>
          <a:p>
            <a:pPr marL="571500" marR="0" lvl="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UNMC branding requirements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Templates: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brandwise.unmc.edu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unmc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/templates 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conference guidelines for posters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Set poster size: Design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Slide Size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Custom Slide Size</a:t>
            </a:r>
          </a:p>
        </p:txBody>
      </p:sp>
      <p:sp>
        <p:nvSpPr>
          <p:cNvPr id="48" name="TextBox 19">
            <a:extLst>
              <a:ext uri="{FF2B5EF4-FFF2-40B4-BE49-F238E27FC236}">
                <a16:creationId xmlns:a16="http://schemas.microsoft.com/office/drawing/2014/main" id="{15E3DD03-F7A8-DC49-A6BF-0F1AC6857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16878759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Objective / Purpose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09E772F6-C909-46AC-AC20-5E08DDF520B2}"/>
              </a:ext>
            </a:extLst>
          </p:cNvPr>
          <p:cNvSpPr txBox="1"/>
          <p:nvPr/>
        </p:nvSpPr>
        <p:spPr>
          <a:xfrm>
            <a:off x="2057858" y="18088030"/>
            <a:ext cx="14316626" cy="182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“The purpose of this project is….”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Goals / aims for the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Make sure poster addresses these objectives</a:t>
            </a:r>
          </a:p>
        </p:txBody>
      </p:sp>
      <p:sp>
        <p:nvSpPr>
          <p:cNvPr id="104" name="TextBox 19">
            <a:extLst>
              <a:ext uri="{FF2B5EF4-FFF2-40B4-BE49-F238E27FC236}">
                <a16:creationId xmlns:a16="http://schemas.microsoft.com/office/drawing/2014/main" id="{B4F263EF-19C4-4EFD-A469-35CE3AB88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21672527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Methods</a:t>
            </a:r>
          </a:p>
        </p:txBody>
      </p:sp>
      <p:sp>
        <p:nvSpPr>
          <p:cNvPr id="105" name="TextBox 21">
            <a:extLst>
              <a:ext uri="{FF2B5EF4-FFF2-40B4-BE49-F238E27FC236}">
                <a16:creationId xmlns:a16="http://schemas.microsoft.com/office/drawing/2014/main" id="{8635B905-9024-4913-B315-9497A5643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858" y="22875091"/>
            <a:ext cx="14318214" cy="886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Brief description of research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Sample / subject selection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Instruments / Tools / Materials / Measures used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Data analysis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diagrams / flow charts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2 – Content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Your poster is an “illustrated abstract” or a storyboard of your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It should be attractive / eye–catching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Select 1-2 take-home points – it is not a mini-manuscript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bullet points and sentence fragments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White space helps with readability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Can be read in 3-5 minutes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22">
            <a:extLst>
              <a:ext uri="{FF2B5EF4-FFF2-40B4-BE49-F238E27FC236}">
                <a16:creationId xmlns:a16="http://schemas.microsoft.com/office/drawing/2014/main" id="{D1378DF1-B0CE-45E7-BBAA-3E29FE1C6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81017" y="8464062"/>
            <a:ext cx="1526778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Results</a:t>
            </a:r>
          </a:p>
        </p:txBody>
      </p:sp>
      <p:sp>
        <p:nvSpPr>
          <p:cNvPr id="107" name="TextBox 25">
            <a:extLst>
              <a:ext uri="{FF2B5EF4-FFF2-40B4-BE49-F238E27FC236}">
                <a16:creationId xmlns:a16="http://schemas.microsoft.com/office/drawing/2014/main" id="{2D93989F-335C-4E15-8238-6726B3A49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7623" y="9921178"/>
            <a:ext cx="6552124" cy="538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Describe sample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Analysis results /findings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&gt; Words 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Graphs / Charts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Photos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Don’t duplicate information – include in images or in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Clearly label images </a:t>
            </a:r>
          </a:p>
        </p:txBody>
      </p:sp>
      <p:pic>
        <p:nvPicPr>
          <p:cNvPr id="117" name="Picture 39" descr="bacteria dots">
            <a:extLst>
              <a:ext uri="{FF2B5EF4-FFF2-40B4-BE49-F238E27FC236}">
                <a16:creationId xmlns:a16="http://schemas.microsoft.com/office/drawing/2014/main" id="{D4959C96-1833-4DD8-B9C9-BFD17936052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03200" y="9953387"/>
            <a:ext cx="6970122" cy="35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TextBox 40">
            <a:extLst>
              <a:ext uri="{FF2B5EF4-FFF2-40B4-BE49-F238E27FC236}">
                <a16:creationId xmlns:a16="http://schemas.microsoft.com/office/drawing/2014/main" id="{5108B346-49CC-40A8-BE70-A5D182F34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6932" y="13765821"/>
            <a:ext cx="58646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pic>
        <p:nvPicPr>
          <p:cNvPr id="110" name="Picture 30" descr="bar graph">
            <a:extLst>
              <a:ext uri="{FF2B5EF4-FFF2-40B4-BE49-F238E27FC236}">
                <a16:creationId xmlns:a16="http://schemas.microsoft.com/office/drawing/2014/main" id="{7163BF87-B09C-43F5-8CB4-3224FA3A22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94735" y="16610370"/>
            <a:ext cx="5504949" cy="39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9" descr="line graph">
            <a:extLst>
              <a:ext uri="{FF2B5EF4-FFF2-40B4-BE49-F238E27FC236}">
                <a16:creationId xmlns:a16="http://schemas.microsoft.com/office/drawing/2014/main" id="{26E6EBB7-16D9-4AE9-81F0-11737914738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1672" y="21433175"/>
            <a:ext cx="4813477" cy="312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31" descr="pie chart">
            <a:extLst>
              <a:ext uri="{FF2B5EF4-FFF2-40B4-BE49-F238E27FC236}">
                <a16:creationId xmlns:a16="http://schemas.microsoft.com/office/drawing/2014/main" id="{AC6833AF-4CF1-408A-8E0E-D38D2897116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26384" y="25273508"/>
            <a:ext cx="3928039" cy="36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TextBox 40">
            <a:extLst>
              <a:ext uri="{FF2B5EF4-FFF2-40B4-BE49-F238E27FC236}">
                <a16:creationId xmlns:a16="http://schemas.microsoft.com/office/drawing/2014/main" id="{E5E9B6DE-A946-44E7-81F1-952838463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4735" y="29389925"/>
            <a:ext cx="57698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sp>
        <p:nvSpPr>
          <p:cNvPr id="130" name="TextBox 25">
            <a:extLst>
              <a:ext uri="{FF2B5EF4-FFF2-40B4-BE49-F238E27FC236}">
                <a16:creationId xmlns:a16="http://schemas.microsoft.com/office/drawing/2014/main" id="{4F979FC0-FA91-4B91-B6EE-76D8738F1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8660" y="16878759"/>
            <a:ext cx="7864661" cy="100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600" b="1" dirty="0">
                <a:cs typeface="Arial" charset="0"/>
              </a:rPr>
              <a:t>Poster tips 3 –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Sketch layout in advance – logical reading flow, easy to follow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Font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Arial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Legible from 6-10 feet away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Minimum 24 point for body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more than 3 colors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often look better with a border around them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Consistent formatting across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Align text and boxes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Shape Format or Picture Format menu tabs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Turn on gridlines and guides (View menu tab)</a:t>
            </a:r>
          </a:p>
        </p:txBody>
      </p:sp>
      <p:sp>
        <p:nvSpPr>
          <p:cNvPr id="108" name="TextBox 28">
            <a:extLst>
              <a:ext uri="{FF2B5EF4-FFF2-40B4-BE49-F238E27FC236}">
                <a16:creationId xmlns:a16="http://schemas.microsoft.com/office/drawing/2014/main" id="{B9144E88-3EEA-444F-908E-9FAB89CEF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8658" y="8478329"/>
            <a:ext cx="1524436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Discussion / Conclusion / </a:t>
            </a:r>
            <a:br>
              <a:rPr lang="en-US" sz="6000" dirty="0">
                <a:solidFill>
                  <a:srgbClr val="005E63"/>
                </a:solidFill>
                <a:cs typeface="Arial" charset="0"/>
              </a:rPr>
            </a:br>
            <a:r>
              <a:rPr lang="en-US" sz="6000" dirty="0">
                <a:solidFill>
                  <a:srgbClr val="005E63"/>
                </a:solidFill>
                <a:cs typeface="Arial" charset="0"/>
              </a:rPr>
              <a:t>Future Directions</a:t>
            </a:r>
          </a:p>
        </p:txBody>
      </p:sp>
      <p:sp>
        <p:nvSpPr>
          <p:cNvPr id="112" name="TextBox 32">
            <a:extLst>
              <a:ext uri="{FF2B5EF4-FFF2-40B4-BE49-F238E27FC236}">
                <a16:creationId xmlns:a16="http://schemas.microsoft.com/office/drawing/2014/main" id="{29BDF82C-8FA7-4CE5-8316-5D363A09B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079" y="10609374"/>
            <a:ext cx="13922339" cy="1356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Emphasize primary take-home points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Was hypothesis supported?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How do findings fit in with existing literature?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are your findings significant / new insights?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Implications of 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direction should future research take?</a:t>
            </a:r>
          </a:p>
          <a:p>
            <a:endParaRPr lang="en-US" sz="3600" dirty="0">
              <a:cs typeface="Arial" charset="0"/>
            </a:endParaRPr>
          </a:p>
          <a:p>
            <a:r>
              <a:rPr lang="en-US" sz="3600" b="1" dirty="0">
                <a:cs typeface="Arial" charset="0"/>
              </a:rPr>
              <a:t>Poster tips 4 – Accessibility for people who have visual disabilities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italics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red and green together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Left aligned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Simple fonts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text on top of a photo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High contrast between text and background</a:t>
            </a: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endParaRPr lang="en-US" sz="3600" u="sng" dirty="0">
              <a:cs typeface="Arial" charset="0"/>
            </a:endParaRP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r>
              <a:rPr lang="en-US" sz="3600" b="1" dirty="0">
                <a:cs typeface="Arial" charset="0"/>
              </a:rPr>
              <a:t>Poster tips 5 – Conference preparation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Allow adequate time for printing (at least 1 week)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handouts of posters or adding a QR code link to poster or other info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Have business cards / include your contact information on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Prepare 3-5 minute response to “tell me about your poster/ project”</a:t>
            </a:r>
          </a:p>
        </p:txBody>
      </p:sp>
      <p:sp>
        <p:nvSpPr>
          <p:cNvPr id="50" name="TextBox 28">
            <a:extLst>
              <a:ext uri="{FF2B5EF4-FFF2-40B4-BE49-F238E27FC236}">
                <a16:creationId xmlns:a16="http://schemas.microsoft.com/office/drawing/2014/main" id="{7DB66790-4B0E-5D4D-B269-EF21BA301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8658" y="28702516"/>
            <a:ext cx="152443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References</a:t>
            </a:r>
          </a:p>
        </p:txBody>
      </p:sp>
      <p:sp>
        <p:nvSpPr>
          <p:cNvPr id="116" name="TextBox 37">
            <a:extLst>
              <a:ext uri="{FF2B5EF4-FFF2-40B4-BE49-F238E27FC236}">
                <a16:creationId xmlns:a16="http://schemas.microsoft.com/office/drawing/2014/main" id="{845E5C68-4E7E-4838-86D0-BAD8C2AE6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079" y="30080579"/>
            <a:ext cx="1436958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brandwise.unmc.edu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unmc</a:t>
            </a:r>
            <a:r>
              <a:rPr lang="en-US" sz="2400" dirty="0">
                <a:cs typeface="Arial" charset="0"/>
              </a:rPr>
              <a:t>/templates/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sites.google.com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ncsu.edu</a:t>
            </a:r>
            <a:r>
              <a:rPr lang="en-US" sz="2400" dirty="0">
                <a:cs typeface="Arial" charset="0"/>
              </a:rPr>
              <a:t>/effective-posters/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guides.library.cornell.edu</a:t>
            </a:r>
            <a:r>
              <a:rPr lang="en-US" sz="2400" dirty="0">
                <a:cs typeface="Arial" charset="0"/>
              </a:rPr>
              <a:t>/poster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Calbraith, D. (2020). How to develop and present a conference poster. </a:t>
            </a:r>
            <a:r>
              <a:rPr lang="en-US" sz="2400" i="1" dirty="0"/>
              <a:t>Nursing Standard. </a:t>
            </a:r>
            <a:r>
              <a:rPr lang="en-US" sz="2400" i="1" dirty="0" err="1"/>
              <a:t>doi</a:t>
            </a:r>
            <a:r>
              <a:rPr lang="en-US" sz="2400" dirty="0"/>
              <a:t>, </a:t>
            </a:r>
            <a:r>
              <a:rPr lang="en-US" sz="2400" i="1" dirty="0"/>
              <a:t>10</a:t>
            </a:r>
            <a:r>
              <a:rPr lang="en-US" sz="2400" dirty="0"/>
              <a:t>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Hess, G. R., Tosney, K. W., &amp; Liegel, L. H. (2009). Creating effective poster presentations: AMEE Guide no. 40. </a:t>
            </a:r>
            <a:r>
              <a:rPr lang="en-US" sz="2400" i="1" dirty="0"/>
              <a:t>Medical teacher</a:t>
            </a:r>
            <a:r>
              <a:rPr lang="en-US" sz="2400" dirty="0"/>
              <a:t>, </a:t>
            </a:r>
            <a:r>
              <a:rPr lang="en-US" sz="2400" i="1" dirty="0"/>
              <a:t>31</a:t>
            </a:r>
            <a:r>
              <a:rPr lang="en-US" sz="2400" dirty="0"/>
              <a:t>(4), 319-321.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Wood, G. J., &amp; Morrison, R. S. (2011). Writing abstracts and developing posters for national meetings. </a:t>
            </a:r>
            <a:r>
              <a:rPr lang="en-US" sz="2400" i="1" dirty="0"/>
              <a:t>Journal of palliative medicine</a:t>
            </a:r>
            <a:r>
              <a:rPr lang="en-US" sz="2400" dirty="0"/>
              <a:t>, </a:t>
            </a:r>
            <a:r>
              <a:rPr lang="en-US" sz="2400" i="1" dirty="0"/>
              <a:t>14</a:t>
            </a:r>
            <a:r>
              <a:rPr lang="en-US" sz="2400" dirty="0"/>
              <a:t>(3), 353-359.</a:t>
            </a:r>
            <a:endParaRPr lang="en-US" sz="2400" dirty="0">
              <a:cs typeface="Arial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73490355-7326-48F1-9B0D-1293C7FE0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582349" y="16801063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1CA979C7-3DD0-4EAC-9287-CC67E91BB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625397" y="20992360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AC82BD7E-BC0D-4622-B0E1-C4B545254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582349" y="25183656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62561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B5629B-D5E2-4B2D-F0DB-1B25C14536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16629664"/>
            <a:ext cx="15267783" cy="4028156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A53BFE-81F4-524B-7824-6F120C618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7600" y="8239124"/>
            <a:ext cx="15291199" cy="2608897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9FF09E-87D1-C092-2E27-C21839ECE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5242" y="8239124"/>
            <a:ext cx="15267783" cy="193930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08CC2B-85FF-3000-14BF-315298894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8239125"/>
            <a:ext cx="15267783" cy="760077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23DE2C-82BC-5A2A-523B-49346E30F6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21442680"/>
            <a:ext cx="15267783" cy="12885420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7B67D-7D3F-3DD4-871C-3D75C502C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5243" y="28489053"/>
            <a:ext cx="15267782" cy="5839048"/>
          </a:xfrm>
          <a:prstGeom prst="rect">
            <a:avLst/>
          </a:prstGeom>
          <a:solidFill>
            <a:srgbClr val="FFFFFF"/>
          </a:solidFill>
          <a:ln w="25400">
            <a:solidFill>
              <a:schemeClr val="tx2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250806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81EA534-228B-68C6-185F-7B6551A8662D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783844" y="901700"/>
            <a:ext cx="34609088" cy="3170238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This will be the title for the scientific poster. </a:t>
            </a:r>
            <a:b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</a:br>
            <a:r>
              <a:rPr kumimoji="0" lang="en-US" sz="10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It should be brief and impactful.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F070ABF1-EA48-C678-71FF-23C55C0CF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3844" y="4497529"/>
            <a:ext cx="38241794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6500" dirty="0">
                <a:cs typeface="Arial" charset="0"/>
              </a:rPr>
              <a:t>Author 1, Author 2, Author 3, and any additional Authors,</a:t>
            </a:r>
          </a:p>
          <a:p>
            <a:r>
              <a:rPr lang="en-US" sz="6500" dirty="0">
                <a:cs typeface="Arial" charset="0"/>
              </a:rPr>
              <a:t>College or Department, University of Nebraska Medical Center, Omaha, NE 68198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E7774CBA-BE71-587A-AF58-D6BF4DCAC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8464062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Background / Introduction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B9A42B-5F7E-CDEF-8412-A837BEC89EBF}"/>
              </a:ext>
            </a:extLst>
          </p:cNvPr>
          <p:cNvSpPr txBox="1"/>
          <p:nvPr/>
        </p:nvSpPr>
        <p:spPr>
          <a:xfrm>
            <a:off x="2059445" y="9660599"/>
            <a:ext cx="14316627" cy="589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do we know about the topic?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Include only the most pertinent, relevant information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is this work important?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Hypothesis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1 - Preparation</a:t>
            </a:r>
          </a:p>
          <a:p>
            <a:pPr marL="571500" marR="0" lvl="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UNMC branding requirements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Templates: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brandwise.unmc.edu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unmc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/templates 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conference guidelines for posters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Set poster size: Design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Slide Size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Custom Slide Size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B0A395DE-F4EA-D568-ED62-D833AC8F0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16878759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Objective / Purpose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C13D2B-392D-0BC9-178F-32A5A392CCD4}"/>
              </a:ext>
            </a:extLst>
          </p:cNvPr>
          <p:cNvSpPr txBox="1"/>
          <p:nvPr/>
        </p:nvSpPr>
        <p:spPr>
          <a:xfrm>
            <a:off x="2057858" y="18088030"/>
            <a:ext cx="14316626" cy="182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“The purpose of this project is….”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Goals / aims for the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Make sure poster addresses these objectives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92762B2B-8AE0-FE99-569E-9C2DF29D7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74" y="21672527"/>
            <a:ext cx="1524436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Methods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B392114B-2611-44AC-D67D-471037E8A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858" y="22875091"/>
            <a:ext cx="14318214" cy="886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Brief description of research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Sample / subject selection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Instruments / Tools / Materials / Measures used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Data analysis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diagrams / flow charts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2 – Content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Your poster is an “illustrated abstract” or a storyboard of your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It should be attractive / eye–catching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Select 1-2 take-home points – it is not a mini-manuscript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bullet points and sentence fragments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White space helps with readability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Can be read in 3-5 minutes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5B9E3E2B-C652-4442-774B-E7D890E85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81017" y="8464062"/>
            <a:ext cx="1526778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Results</a:t>
            </a: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C57F4497-3FF4-E583-E5C0-218355506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7623" y="9921178"/>
            <a:ext cx="6552124" cy="538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Describe sample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Analysis results /findings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&gt; Words 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Graphs / Charts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Photos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Don’t duplicate information – include in images or in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Clearly label images </a:t>
            </a:r>
          </a:p>
        </p:txBody>
      </p:sp>
      <p:pic>
        <p:nvPicPr>
          <p:cNvPr id="20" name="Picture 39" descr="bacteria dots">
            <a:extLst>
              <a:ext uri="{FF2B5EF4-FFF2-40B4-BE49-F238E27FC236}">
                <a16:creationId xmlns:a16="http://schemas.microsoft.com/office/drawing/2014/main" id="{E969FF0D-E856-57B7-541F-5AA6ADBF507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03200" y="9953387"/>
            <a:ext cx="6970122" cy="35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40">
            <a:extLst>
              <a:ext uri="{FF2B5EF4-FFF2-40B4-BE49-F238E27FC236}">
                <a16:creationId xmlns:a16="http://schemas.microsoft.com/office/drawing/2014/main" id="{EBD96AF3-7F13-A813-1B42-28737909B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6932" y="13765821"/>
            <a:ext cx="58646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pic>
        <p:nvPicPr>
          <p:cNvPr id="22" name="Picture 30" descr="bar graph">
            <a:extLst>
              <a:ext uri="{FF2B5EF4-FFF2-40B4-BE49-F238E27FC236}">
                <a16:creationId xmlns:a16="http://schemas.microsoft.com/office/drawing/2014/main" id="{CC0DB35E-0902-71BC-308F-93376D623D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94735" y="16610370"/>
            <a:ext cx="5504949" cy="39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 descr="line graph">
            <a:extLst>
              <a:ext uri="{FF2B5EF4-FFF2-40B4-BE49-F238E27FC236}">
                <a16:creationId xmlns:a16="http://schemas.microsoft.com/office/drawing/2014/main" id="{C77C4C8A-26E8-6CC4-1823-FE8AF9BF72B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1672" y="21433175"/>
            <a:ext cx="4813477" cy="312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1" descr="pie chart">
            <a:extLst>
              <a:ext uri="{FF2B5EF4-FFF2-40B4-BE49-F238E27FC236}">
                <a16:creationId xmlns:a16="http://schemas.microsoft.com/office/drawing/2014/main" id="{E343B43C-E429-C76F-AD56-1A37871D90B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26384" y="25273508"/>
            <a:ext cx="3928039" cy="36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0">
            <a:extLst>
              <a:ext uri="{FF2B5EF4-FFF2-40B4-BE49-F238E27FC236}">
                <a16:creationId xmlns:a16="http://schemas.microsoft.com/office/drawing/2014/main" id="{522895FB-3F58-0AB4-9567-1B5825E5B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4735" y="29389925"/>
            <a:ext cx="57698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A030E67-52D0-2E42-7386-B53AAB1E5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8660" y="16878759"/>
            <a:ext cx="7864661" cy="100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600" b="1" dirty="0">
                <a:cs typeface="Arial" charset="0"/>
              </a:rPr>
              <a:t>Poster tips 3 –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Sketch layout in advance – logical reading flow, easy to follow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Font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Arial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Legible from 6-10 feet away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Minimum 24 point for body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more than 3 colors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often look better with a border around them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Consistent formatting across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Align text and boxes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Shape Format or Picture Format menu tabs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Turn on gridlines and guides (View menu tab)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B6AC2434-D4BE-DC5F-01AE-F13696491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8658" y="8478329"/>
            <a:ext cx="1524436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Discussion / Conclusion / </a:t>
            </a:r>
            <a:br>
              <a:rPr lang="en-US" sz="6000" dirty="0">
                <a:solidFill>
                  <a:srgbClr val="005E63"/>
                </a:solidFill>
                <a:cs typeface="Arial" charset="0"/>
              </a:rPr>
            </a:br>
            <a:r>
              <a:rPr lang="en-US" sz="6000" dirty="0">
                <a:solidFill>
                  <a:srgbClr val="005E63"/>
                </a:solidFill>
                <a:cs typeface="Arial" charset="0"/>
              </a:rPr>
              <a:t>Future Directions</a:t>
            </a:r>
          </a:p>
        </p:txBody>
      </p:sp>
      <p:sp>
        <p:nvSpPr>
          <p:cNvPr id="28" name="TextBox 32">
            <a:extLst>
              <a:ext uri="{FF2B5EF4-FFF2-40B4-BE49-F238E27FC236}">
                <a16:creationId xmlns:a16="http://schemas.microsoft.com/office/drawing/2014/main" id="{3BCB4AA8-D16F-EF1C-A914-CA4FA8A1B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079" y="10609374"/>
            <a:ext cx="13922339" cy="1356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Emphasize primary take-home points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Was hypothesis supported?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How do findings fit in with existing literature?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are your findings significant / new insights?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Implications of 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direction should future research take?</a:t>
            </a:r>
          </a:p>
          <a:p>
            <a:endParaRPr lang="en-US" sz="3600" dirty="0">
              <a:cs typeface="Arial" charset="0"/>
            </a:endParaRPr>
          </a:p>
          <a:p>
            <a:r>
              <a:rPr lang="en-US" sz="3600" b="1" dirty="0">
                <a:cs typeface="Arial" charset="0"/>
              </a:rPr>
              <a:t>Poster tips 4 – Accessibility for people who have visual disabilities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italics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red and green together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Left aligned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Simple fonts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text on top of a photo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High contrast between text and background</a:t>
            </a: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endParaRPr lang="en-US" sz="3600" u="sng" dirty="0">
              <a:cs typeface="Arial" charset="0"/>
            </a:endParaRP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r>
              <a:rPr lang="en-US" sz="3600" b="1" dirty="0">
                <a:cs typeface="Arial" charset="0"/>
              </a:rPr>
              <a:t>Poster tips 5 – Conference preparation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Allow adequate time for printing (at least 1 week)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handouts of posters or adding a QR code link to poster or other info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Have business cards / include your contact information on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Prepare 3-5 minute response to “tell me about your poster/ project”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3CD64E-E9DC-AE23-874A-3ABB54C1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8658" y="28702516"/>
            <a:ext cx="152443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6000" dirty="0">
                <a:solidFill>
                  <a:srgbClr val="005E63"/>
                </a:solidFill>
                <a:cs typeface="Arial" charset="0"/>
              </a:rPr>
              <a:t>References</a:t>
            </a:r>
          </a:p>
        </p:txBody>
      </p:sp>
      <p:sp>
        <p:nvSpPr>
          <p:cNvPr id="30" name="TextBox 37">
            <a:extLst>
              <a:ext uri="{FF2B5EF4-FFF2-40B4-BE49-F238E27FC236}">
                <a16:creationId xmlns:a16="http://schemas.microsoft.com/office/drawing/2014/main" id="{FC5960C6-0D00-3C98-8D45-7EBE65735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079" y="30080579"/>
            <a:ext cx="1436958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brandwise.unmc.edu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unmc</a:t>
            </a:r>
            <a:r>
              <a:rPr lang="en-US" sz="2400" dirty="0">
                <a:cs typeface="Arial" charset="0"/>
              </a:rPr>
              <a:t>/templates/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sites.google.com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ncsu.edu</a:t>
            </a:r>
            <a:r>
              <a:rPr lang="en-US" sz="2400" dirty="0">
                <a:cs typeface="Arial" charset="0"/>
              </a:rPr>
              <a:t>/effective-posters/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guides.library.cornell.edu</a:t>
            </a:r>
            <a:r>
              <a:rPr lang="en-US" sz="2400" dirty="0">
                <a:cs typeface="Arial" charset="0"/>
              </a:rPr>
              <a:t>/poster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Calbraith, D. (2020). How to develop and present a conference poster. </a:t>
            </a:r>
            <a:r>
              <a:rPr lang="en-US" sz="2400" i="1" dirty="0"/>
              <a:t>Nursing Standard. </a:t>
            </a:r>
            <a:r>
              <a:rPr lang="en-US" sz="2400" i="1" dirty="0" err="1"/>
              <a:t>doi</a:t>
            </a:r>
            <a:r>
              <a:rPr lang="en-US" sz="2400" dirty="0"/>
              <a:t>, </a:t>
            </a:r>
            <a:r>
              <a:rPr lang="en-US" sz="2400" i="1" dirty="0"/>
              <a:t>10</a:t>
            </a:r>
            <a:r>
              <a:rPr lang="en-US" sz="2400" dirty="0"/>
              <a:t>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Hess, G. R., Tosney, K. W., &amp; Liegel, L. H. (2009). Creating effective poster presentations: AMEE Guide no. 40. </a:t>
            </a:r>
            <a:r>
              <a:rPr lang="en-US" sz="2400" i="1" dirty="0"/>
              <a:t>Medical teacher</a:t>
            </a:r>
            <a:r>
              <a:rPr lang="en-US" sz="2400" dirty="0"/>
              <a:t>, </a:t>
            </a:r>
            <a:r>
              <a:rPr lang="en-US" sz="2400" i="1" dirty="0"/>
              <a:t>31</a:t>
            </a:r>
            <a:r>
              <a:rPr lang="en-US" sz="2400" dirty="0"/>
              <a:t>(4), 319-321.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Wood, G. J., &amp; Morrison, R. S. (2011). Writing abstracts and developing posters for national meetings. </a:t>
            </a:r>
            <a:r>
              <a:rPr lang="en-US" sz="2400" i="1" dirty="0"/>
              <a:t>Journal of palliative medicine</a:t>
            </a:r>
            <a:r>
              <a:rPr lang="en-US" sz="2400" dirty="0"/>
              <a:t>, </a:t>
            </a:r>
            <a:r>
              <a:rPr lang="en-US" sz="2400" i="1" dirty="0"/>
              <a:t>14</a:t>
            </a:r>
            <a:r>
              <a:rPr lang="en-US" sz="2400" dirty="0"/>
              <a:t>(3), 353-359.</a:t>
            </a:r>
            <a:endParaRPr lang="en-US" sz="2400" dirty="0">
              <a:cs typeface="Arial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A01E69F-89CA-7420-182E-93E064C6E3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582349" y="16801063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325B4B-6D02-073A-E7E3-00752D232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625397" y="20992360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90205E4-453C-FCD2-D8C9-D519FD7AB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582349" y="25183656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55703009"/>
      </p:ext>
    </p:extLst>
  </p:cSld>
  <p:clrMapOvr>
    <a:masterClrMapping/>
  </p:clrMapOvr>
</p:sld>
</file>

<file path=ppt/theme/theme1.xml><?xml version="1.0" encoding="utf-8"?>
<a:theme xmlns:a="http://schemas.openxmlformats.org/drawingml/2006/main" name="UNMC-Theme">
  <a:themeElements>
    <a:clrScheme name="Custom 1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MC-Theme1" id="{8EF01B1E-9DFC-494C-AC3E-5BE6BC8B2399}" vid="{BBF8300F-5B1F-C149-BD60-AC602127EF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UNMC-Theme</Template>
  <TotalTime>7055</TotalTime>
  <Words>1199</Words>
  <Application>Microsoft Macintosh PowerPoint</Application>
  <PresentationFormat>Custom</PresentationFormat>
  <Paragraphs>169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Bold</vt:lpstr>
      <vt:lpstr>Calibri</vt:lpstr>
      <vt:lpstr>UNMC-Theme</vt:lpstr>
      <vt:lpstr>This will be the title for the scientific poster.  It should be short and impactful.</vt:lpstr>
      <vt:lpstr>This will be the title for the scientific poster.  It should be brief and impactful.</vt:lpstr>
    </vt:vector>
  </TitlesOfParts>
  <Company>Metro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 Waples</dc:creator>
  <cp:lastModifiedBy>Waples, Tom A</cp:lastModifiedBy>
  <cp:revision>41</cp:revision>
  <cp:lastPrinted>2015-07-24T19:55:40Z</cp:lastPrinted>
  <dcterms:created xsi:type="dcterms:W3CDTF">2010-12-02T21:49:18Z</dcterms:created>
  <dcterms:modified xsi:type="dcterms:W3CDTF">2025-08-19T14:14:17Z</dcterms:modified>
</cp:coreProperties>
</file>