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4"/>
  </p:notesMasterIdLst>
  <p:sldIdLst>
    <p:sldId id="258" r:id="rId2"/>
    <p:sldId id="260" r:id="rId3"/>
  </p:sldIdLst>
  <p:sldSz cx="51206400" cy="36576000"/>
  <p:notesSz cx="7010400" cy="9296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6">
          <p15:clr>
            <a:srgbClr val="A4A3A4"/>
          </p15:clr>
        </p15:guide>
        <p15:guide id="2" pos="2265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2957"/>
    <a:srgbClr val="DAEFF0"/>
    <a:srgbClr val="129DBF"/>
    <a:srgbClr val="AD122A"/>
    <a:srgbClr val="1283A1"/>
    <a:srgbClr val="D6E5EA"/>
    <a:srgbClr val="D1D1D1"/>
    <a:srgbClr val="006585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9442"/>
    <p:restoredTop sz="94658"/>
  </p:normalViewPr>
  <p:slideViewPr>
    <p:cSldViewPr snapToGrid="0">
      <p:cViewPr varScale="1">
        <p:scale>
          <a:sx n="21" d="100"/>
          <a:sy n="21" d="100"/>
        </p:scale>
        <p:origin x="1112" y="264"/>
      </p:cViewPr>
      <p:guideLst>
        <p:guide orient="horz" pos="1626"/>
        <p:guide pos="22654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97FDAD2-06B6-4A42-8793-C2B2A57EB90A}" type="datetimeFigureOut">
              <a:rPr lang="en-US" smtClean="0"/>
              <a:t>8/15/25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09688" y="1162050"/>
            <a:ext cx="4391025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73575"/>
            <a:ext cx="5607050" cy="36607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35561F-02C2-404A-A9A2-99CAA8D8F3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04050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235561F-02C2-404A-A9A2-99CAA8D8F379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9589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emf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emf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Primary - Te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Logo&#10;&#10;Description automatically generated with medium confidence">
            <a:extLst>
              <a:ext uri="{FF2B5EF4-FFF2-40B4-BE49-F238E27FC236}">
                <a16:creationId xmlns:a16="http://schemas.microsoft.com/office/drawing/2014/main" id="{4A844967-C11E-F64E-905C-DAA7D366E84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51206400" cy="365760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8A9EB9D6-AC8F-7A41-AF72-5B7A7AC243F0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47504657" y="34832693"/>
            <a:ext cx="2899521" cy="117724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5B034C94-47EC-2A44-8672-7E85E5374AB8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9861275" y="1004025"/>
            <a:ext cx="10252992" cy="17493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86638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imary -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Logo&#10;&#10;Description automatically generated with medium confidence">
            <a:extLst>
              <a:ext uri="{FF2B5EF4-FFF2-40B4-BE49-F238E27FC236}">
                <a16:creationId xmlns:a16="http://schemas.microsoft.com/office/drawing/2014/main" id="{6D827941-9868-FA40-BE26-EF66E164D2F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51206400" cy="365760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8A9EB9D6-AC8F-7A41-AF72-5B7A7AC243F0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47504657" y="34832693"/>
            <a:ext cx="2899521" cy="117724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5B034C94-47EC-2A44-8672-7E85E5374AB8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9861275" y="1004025"/>
            <a:ext cx="10252992" cy="17493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80397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607A2B2B-B8C2-AC45-9348-C98F18F0C8C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524630" y="9738595"/>
            <a:ext cx="30230480" cy="509236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3" name="Title Placeholder 2">
            <a:extLst>
              <a:ext uri="{FF2B5EF4-FFF2-40B4-BE49-F238E27FC236}">
                <a16:creationId xmlns:a16="http://schemas.microsoft.com/office/drawing/2014/main" id="{70094DC5-27EB-A241-BC6E-59749931B7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24630" y="1945413"/>
            <a:ext cx="30230480" cy="707158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49931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7" r:id="rId2"/>
  </p:sldLayoutIdLst>
  <p:txStyles>
    <p:titleStyle>
      <a:lvl1pPr algn="l" defTabSz="1662562" rtl="0" eaLnBrk="1" latinLnBrk="0" hangingPunct="1">
        <a:lnSpc>
          <a:spcPct val="90000"/>
        </a:lnSpc>
        <a:spcBef>
          <a:spcPct val="0"/>
        </a:spcBef>
        <a:buNone/>
        <a:defRPr sz="10909" b="1" i="0" kern="1200" baseline="0">
          <a:solidFill>
            <a:srgbClr val="AC1F2D"/>
          </a:solidFill>
          <a:latin typeface="Arial"/>
          <a:ea typeface="+mj-ea"/>
          <a:cs typeface="Arial"/>
        </a:defRPr>
      </a:lvl1pPr>
    </p:titleStyle>
    <p:bodyStyle>
      <a:lvl1pPr marL="0" indent="0" algn="l" defTabSz="1662562" rtl="0" eaLnBrk="1" latinLnBrk="0" hangingPunct="1">
        <a:lnSpc>
          <a:spcPct val="90000"/>
        </a:lnSpc>
        <a:spcBef>
          <a:spcPct val="20000"/>
        </a:spcBef>
        <a:buFontTx/>
        <a:buNone/>
        <a:defRPr sz="5091" kern="1200">
          <a:solidFill>
            <a:schemeClr val="tx1"/>
          </a:solidFill>
          <a:latin typeface="Arial"/>
          <a:ea typeface="+mn-ea"/>
          <a:cs typeface="Arial"/>
        </a:defRPr>
      </a:lvl1pPr>
      <a:lvl2pPr marL="2701663" indent="-1039101" algn="l" defTabSz="1662562" rtl="0" eaLnBrk="1" latinLnBrk="0" hangingPunct="1">
        <a:spcBef>
          <a:spcPct val="20000"/>
        </a:spcBef>
        <a:buFont typeface="Arial"/>
        <a:buChar char="–"/>
        <a:defRPr sz="5091" kern="1200">
          <a:solidFill>
            <a:schemeClr val="tx1"/>
          </a:solidFill>
          <a:latin typeface="+mn-lt"/>
          <a:ea typeface="+mn-ea"/>
          <a:cs typeface="+mn-cs"/>
        </a:defRPr>
      </a:lvl2pPr>
      <a:lvl3pPr marL="4156405" indent="-831281" algn="l" defTabSz="1662562" rtl="0" eaLnBrk="1" latinLnBrk="0" hangingPunct="1">
        <a:lnSpc>
          <a:spcPct val="90000"/>
        </a:lnSpc>
        <a:spcBef>
          <a:spcPct val="20000"/>
        </a:spcBef>
        <a:buFont typeface="Arial"/>
        <a:buChar char="•"/>
        <a:defRPr sz="5091" kern="1200">
          <a:solidFill>
            <a:schemeClr val="tx1"/>
          </a:solidFill>
          <a:latin typeface="Arial"/>
          <a:ea typeface="+mn-ea"/>
          <a:cs typeface="Arial"/>
        </a:defRPr>
      </a:lvl3pPr>
      <a:lvl4pPr marL="5818967" indent="-831281" algn="l" defTabSz="1662562" rtl="0" eaLnBrk="1" latinLnBrk="0" hangingPunct="1">
        <a:lnSpc>
          <a:spcPct val="90000"/>
        </a:lnSpc>
        <a:spcBef>
          <a:spcPct val="20000"/>
        </a:spcBef>
        <a:buFont typeface="Arial"/>
        <a:buChar char="–"/>
        <a:defRPr sz="5091" kern="1200">
          <a:solidFill>
            <a:schemeClr val="tx1"/>
          </a:solidFill>
          <a:latin typeface="Arial"/>
          <a:ea typeface="+mn-ea"/>
          <a:cs typeface="Arial"/>
        </a:defRPr>
      </a:lvl4pPr>
      <a:lvl5pPr marL="7481529" indent="-831281" algn="l" defTabSz="1662562" rtl="0" eaLnBrk="1" latinLnBrk="0" hangingPunct="1">
        <a:lnSpc>
          <a:spcPct val="90000"/>
        </a:lnSpc>
        <a:spcBef>
          <a:spcPct val="20000"/>
        </a:spcBef>
        <a:buFont typeface="Arial"/>
        <a:buChar char="»"/>
        <a:defRPr sz="5091" kern="1200">
          <a:solidFill>
            <a:schemeClr val="tx1"/>
          </a:solidFill>
          <a:latin typeface="Arial"/>
          <a:ea typeface="+mn-ea"/>
          <a:cs typeface="Arial"/>
        </a:defRPr>
      </a:lvl5pPr>
      <a:lvl6pPr marL="9144091" indent="-831281" algn="l" defTabSz="1662562" rtl="0" eaLnBrk="1" latinLnBrk="0" hangingPunct="1">
        <a:spcBef>
          <a:spcPct val="20000"/>
        </a:spcBef>
        <a:buFont typeface="Arial"/>
        <a:buChar char="•"/>
        <a:defRPr sz="7273" kern="1200">
          <a:solidFill>
            <a:schemeClr val="tx1"/>
          </a:solidFill>
          <a:latin typeface="+mn-lt"/>
          <a:ea typeface="+mn-ea"/>
          <a:cs typeface="+mn-cs"/>
        </a:defRPr>
      </a:lvl6pPr>
      <a:lvl7pPr marL="10806654" indent="-831281" algn="l" defTabSz="1662562" rtl="0" eaLnBrk="1" latinLnBrk="0" hangingPunct="1">
        <a:spcBef>
          <a:spcPct val="20000"/>
        </a:spcBef>
        <a:buFont typeface="Arial"/>
        <a:buChar char="•"/>
        <a:defRPr sz="7273" kern="1200">
          <a:solidFill>
            <a:schemeClr val="tx1"/>
          </a:solidFill>
          <a:latin typeface="+mn-lt"/>
          <a:ea typeface="+mn-ea"/>
          <a:cs typeface="+mn-cs"/>
        </a:defRPr>
      </a:lvl7pPr>
      <a:lvl8pPr marL="12469216" indent="-831281" algn="l" defTabSz="1662562" rtl="0" eaLnBrk="1" latinLnBrk="0" hangingPunct="1">
        <a:spcBef>
          <a:spcPct val="20000"/>
        </a:spcBef>
        <a:buFont typeface="Arial"/>
        <a:buChar char="•"/>
        <a:defRPr sz="7273" kern="1200">
          <a:solidFill>
            <a:schemeClr val="tx1"/>
          </a:solidFill>
          <a:latin typeface="+mn-lt"/>
          <a:ea typeface="+mn-ea"/>
          <a:cs typeface="+mn-cs"/>
        </a:defRPr>
      </a:lvl8pPr>
      <a:lvl9pPr marL="14131778" indent="-831281" algn="l" defTabSz="1662562" rtl="0" eaLnBrk="1" latinLnBrk="0" hangingPunct="1">
        <a:spcBef>
          <a:spcPct val="20000"/>
        </a:spcBef>
        <a:buFont typeface="Arial"/>
        <a:buChar char="•"/>
        <a:defRPr sz="727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662562" rtl="0" eaLnBrk="1" latinLnBrk="0" hangingPunct="1">
        <a:defRPr sz="6546" kern="1200">
          <a:solidFill>
            <a:schemeClr val="tx1"/>
          </a:solidFill>
          <a:latin typeface="+mn-lt"/>
          <a:ea typeface="+mn-ea"/>
          <a:cs typeface="+mn-cs"/>
        </a:defRPr>
      </a:lvl1pPr>
      <a:lvl2pPr marL="1662562" algn="l" defTabSz="1662562" rtl="0" eaLnBrk="1" latinLnBrk="0" hangingPunct="1">
        <a:defRPr sz="6546" kern="1200">
          <a:solidFill>
            <a:schemeClr val="tx1"/>
          </a:solidFill>
          <a:latin typeface="+mn-lt"/>
          <a:ea typeface="+mn-ea"/>
          <a:cs typeface="+mn-cs"/>
        </a:defRPr>
      </a:lvl2pPr>
      <a:lvl3pPr marL="3325124" algn="l" defTabSz="1662562" rtl="0" eaLnBrk="1" latinLnBrk="0" hangingPunct="1">
        <a:defRPr sz="6546" kern="1200">
          <a:solidFill>
            <a:schemeClr val="tx1"/>
          </a:solidFill>
          <a:latin typeface="+mn-lt"/>
          <a:ea typeface="+mn-ea"/>
          <a:cs typeface="+mn-cs"/>
        </a:defRPr>
      </a:lvl3pPr>
      <a:lvl4pPr marL="4987686" algn="l" defTabSz="1662562" rtl="0" eaLnBrk="1" latinLnBrk="0" hangingPunct="1">
        <a:defRPr sz="6546" kern="1200">
          <a:solidFill>
            <a:schemeClr val="tx1"/>
          </a:solidFill>
          <a:latin typeface="+mn-lt"/>
          <a:ea typeface="+mn-ea"/>
          <a:cs typeface="+mn-cs"/>
        </a:defRPr>
      </a:lvl4pPr>
      <a:lvl5pPr marL="6650248" algn="l" defTabSz="1662562" rtl="0" eaLnBrk="1" latinLnBrk="0" hangingPunct="1">
        <a:defRPr sz="6546" kern="1200">
          <a:solidFill>
            <a:schemeClr val="tx1"/>
          </a:solidFill>
          <a:latin typeface="+mn-lt"/>
          <a:ea typeface="+mn-ea"/>
          <a:cs typeface="+mn-cs"/>
        </a:defRPr>
      </a:lvl5pPr>
      <a:lvl6pPr marL="8312810" algn="l" defTabSz="1662562" rtl="0" eaLnBrk="1" latinLnBrk="0" hangingPunct="1">
        <a:defRPr sz="6546" kern="1200">
          <a:solidFill>
            <a:schemeClr val="tx1"/>
          </a:solidFill>
          <a:latin typeface="+mn-lt"/>
          <a:ea typeface="+mn-ea"/>
          <a:cs typeface="+mn-cs"/>
        </a:defRPr>
      </a:lvl6pPr>
      <a:lvl7pPr marL="9975372" algn="l" defTabSz="1662562" rtl="0" eaLnBrk="1" latinLnBrk="0" hangingPunct="1">
        <a:defRPr sz="6546" kern="1200">
          <a:solidFill>
            <a:schemeClr val="tx1"/>
          </a:solidFill>
          <a:latin typeface="+mn-lt"/>
          <a:ea typeface="+mn-ea"/>
          <a:cs typeface="+mn-cs"/>
        </a:defRPr>
      </a:lvl7pPr>
      <a:lvl8pPr marL="11637935" algn="l" defTabSz="1662562" rtl="0" eaLnBrk="1" latinLnBrk="0" hangingPunct="1">
        <a:defRPr sz="6546" kern="1200">
          <a:solidFill>
            <a:schemeClr val="tx1"/>
          </a:solidFill>
          <a:latin typeface="+mn-lt"/>
          <a:ea typeface="+mn-ea"/>
          <a:cs typeface="+mn-cs"/>
        </a:defRPr>
      </a:lvl8pPr>
      <a:lvl9pPr marL="13300497" algn="l" defTabSz="1662562" rtl="0" eaLnBrk="1" latinLnBrk="0" hangingPunct="1">
        <a:defRPr sz="654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8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microsoft.com/office/2007/relationships/hdphoto" Target="../media/hdphoto1.wdp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Rectangle 46">
            <a:extLst>
              <a:ext uri="{FF2B5EF4-FFF2-40B4-BE49-F238E27FC236}">
                <a16:creationId xmlns:a16="http://schemas.microsoft.com/office/drawing/2014/main" id="{381D1B39-E6FF-F745-99CF-9B47A88709F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rrowheads="1"/>
          </p:cNvSpPr>
          <p:nvPr/>
        </p:nvSpPr>
        <p:spPr bwMode="auto">
          <a:xfrm>
            <a:off x="1603375" y="16629664"/>
            <a:ext cx="15267783" cy="4028156"/>
          </a:xfrm>
          <a:prstGeom prst="rect">
            <a:avLst/>
          </a:prstGeom>
          <a:solidFill>
            <a:srgbClr val="FFFFFF"/>
          </a:solidFill>
          <a:ln w="25400">
            <a:solidFill>
              <a:schemeClr val="tx2"/>
            </a:solidFill>
            <a:round/>
            <a:headEnd/>
            <a:tailEnd/>
          </a:ln>
          <a:effectLst>
            <a:outerShdw blurRad="63500"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 defTabSz="2508062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72A193B4-4518-F540-AE31-9D0226DDB8E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rrowheads="1"/>
          </p:cNvSpPr>
          <p:nvPr/>
        </p:nvSpPr>
        <p:spPr bwMode="auto">
          <a:xfrm>
            <a:off x="17957600" y="8239124"/>
            <a:ext cx="15291199" cy="26088976"/>
          </a:xfrm>
          <a:prstGeom prst="rect">
            <a:avLst/>
          </a:prstGeom>
          <a:solidFill>
            <a:schemeClr val="bg1"/>
          </a:solidFill>
          <a:ln w="25400">
            <a:solidFill>
              <a:schemeClr val="tx2"/>
            </a:solidFill>
            <a:round/>
            <a:headEnd/>
            <a:tailEnd/>
          </a:ln>
          <a:effectLst>
            <a:outerShdw blurRad="63500"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 defTabSz="2508062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975F933B-BC25-EA40-963B-CEDA09A28FB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rrowheads="1"/>
          </p:cNvSpPr>
          <p:nvPr/>
        </p:nvSpPr>
        <p:spPr bwMode="auto">
          <a:xfrm>
            <a:off x="34335242" y="8239124"/>
            <a:ext cx="15267783" cy="19393038"/>
          </a:xfrm>
          <a:prstGeom prst="rect">
            <a:avLst/>
          </a:prstGeom>
          <a:solidFill>
            <a:schemeClr val="bg1"/>
          </a:solidFill>
          <a:ln w="25400">
            <a:solidFill>
              <a:schemeClr val="tx2"/>
            </a:solidFill>
            <a:round/>
            <a:headEnd/>
            <a:tailEnd/>
          </a:ln>
          <a:effectLst>
            <a:outerShdw blurRad="63500"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 defTabSz="2508062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B9189B25-4300-134F-9E9E-12D6F0BCF20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rrowheads="1"/>
          </p:cNvSpPr>
          <p:nvPr/>
        </p:nvSpPr>
        <p:spPr bwMode="auto">
          <a:xfrm>
            <a:off x="1603375" y="8239125"/>
            <a:ext cx="15267783" cy="7600771"/>
          </a:xfrm>
          <a:prstGeom prst="rect">
            <a:avLst/>
          </a:prstGeom>
          <a:solidFill>
            <a:schemeClr val="bg1"/>
          </a:solidFill>
          <a:ln w="25400">
            <a:solidFill>
              <a:schemeClr val="tx2"/>
            </a:solidFill>
            <a:round/>
            <a:headEnd/>
            <a:tailEnd/>
          </a:ln>
          <a:effectLst>
            <a:outerShdw blurRad="63500"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 defTabSz="2508062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BBC4EA20-5B33-E14B-91CA-2D85D0A990B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rrowheads="1"/>
          </p:cNvSpPr>
          <p:nvPr/>
        </p:nvSpPr>
        <p:spPr bwMode="auto">
          <a:xfrm>
            <a:off x="1603375" y="21442680"/>
            <a:ext cx="15267783" cy="12885420"/>
          </a:xfrm>
          <a:prstGeom prst="rect">
            <a:avLst/>
          </a:prstGeom>
          <a:solidFill>
            <a:srgbClr val="FFFFFF"/>
          </a:solidFill>
          <a:ln w="25400">
            <a:solidFill>
              <a:schemeClr val="tx2"/>
            </a:solidFill>
            <a:round/>
            <a:headEnd/>
            <a:tailEnd/>
          </a:ln>
          <a:effectLst>
            <a:outerShdw blurRad="63500"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 defTabSz="2508062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EA3B0E51-0688-EC42-A9AD-DC915661B4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rrowheads="1"/>
          </p:cNvSpPr>
          <p:nvPr/>
        </p:nvSpPr>
        <p:spPr bwMode="auto">
          <a:xfrm>
            <a:off x="34335243" y="28489053"/>
            <a:ext cx="15267782" cy="5839048"/>
          </a:xfrm>
          <a:prstGeom prst="rect">
            <a:avLst/>
          </a:prstGeom>
          <a:solidFill>
            <a:srgbClr val="FFFFFF"/>
          </a:solidFill>
          <a:ln w="25400">
            <a:solidFill>
              <a:schemeClr val="tx2"/>
            </a:solidFill>
            <a:round/>
            <a:headEnd/>
            <a:tailEnd/>
          </a:ln>
          <a:effectLst>
            <a:outerShdw blurRad="63500"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 defTabSz="2508062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99" name="TextBox 4">
            <a:extLst>
              <a:ext uri="{FF2B5EF4-FFF2-40B4-BE49-F238E27FC236}">
                <a16:creationId xmlns:a16="http://schemas.microsoft.com/office/drawing/2014/main" id="{5FD1D8E9-A9CC-4D0B-9699-731498C35CD2}"/>
              </a:ext>
            </a:extLst>
          </p:cNvPr>
          <p:cNvSpPr txBox="1">
            <a:spLocks noGrp="1" noChangeArrowheads="1"/>
          </p:cNvSpPr>
          <p:nvPr>
            <p:ph type="title" idx="4294967295"/>
          </p:nvPr>
        </p:nvSpPr>
        <p:spPr bwMode="auto">
          <a:xfrm>
            <a:off x="1783844" y="1307376"/>
            <a:ext cx="33454574" cy="3170099"/>
          </a:xfrm>
          <a:prstGeom prst="rect">
            <a:avLst/>
          </a:prstGeom>
          <a:noFill/>
          <a:ln>
            <a:noFill/>
            <a:prstDash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lvl1pPr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0" b="1" i="0" u="none" strike="noStrike" kern="120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Arial Bold" charset="0"/>
                <a:ea typeface="ＭＳ Ｐゴシック" charset="0"/>
                <a:cs typeface="Arial Bold" charset="0"/>
              </a:rPr>
              <a:t>This will be the title for the scientific poster. </a:t>
            </a:r>
            <a:br>
              <a:rPr kumimoji="0" lang="en-US" sz="10000" b="1" i="0" u="none" strike="noStrike" kern="120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Arial Bold" charset="0"/>
                <a:ea typeface="ＭＳ Ｐゴシック" charset="0"/>
                <a:cs typeface="Arial Bold" charset="0"/>
              </a:rPr>
            </a:br>
            <a:r>
              <a:rPr kumimoji="0" lang="en-US" sz="10000" b="1" i="0" u="none" strike="noStrike" kern="120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Arial Bold" charset="0"/>
                <a:ea typeface="ＭＳ Ｐゴシック" charset="0"/>
                <a:cs typeface="Arial Bold" charset="0"/>
              </a:rPr>
              <a:t>It should be short and impactful.</a:t>
            </a:r>
            <a:endParaRPr kumimoji="0" lang="en-US" sz="10000" b="1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Arial Bold" charset="0"/>
              <a:ea typeface="ＭＳ Ｐゴシック" charset="0"/>
              <a:cs typeface="Arial Bold" charset="0"/>
            </a:endParaRPr>
          </a:p>
        </p:txBody>
      </p:sp>
      <p:sp>
        <p:nvSpPr>
          <p:cNvPr id="100" name="TextBox 5">
            <a:extLst>
              <a:ext uri="{FF2B5EF4-FFF2-40B4-BE49-F238E27FC236}">
                <a16:creationId xmlns:a16="http://schemas.microsoft.com/office/drawing/2014/main" id="{0C95FE48-B621-40A7-BE89-0C9A8219A30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83844" y="4903788"/>
            <a:ext cx="38241794" cy="209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6500" dirty="0">
                <a:cs typeface="Arial" charset="0"/>
              </a:rPr>
              <a:t>Author 1, Author 2, Author 3, and any additional Authors,</a:t>
            </a:r>
          </a:p>
          <a:p>
            <a:r>
              <a:rPr lang="en-US" sz="6500" dirty="0">
                <a:cs typeface="Arial" charset="0"/>
              </a:rPr>
              <a:t>Department of Pathology &amp; Microbiology, University of Nebraska Medical Center, Omaha, NE 68198</a:t>
            </a:r>
          </a:p>
        </p:txBody>
      </p:sp>
      <p:sp>
        <p:nvSpPr>
          <p:cNvPr id="49" name="TextBox 19">
            <a:extLst>
              <a:ext uri="{FF2B5EF4-FFF2-40B4-BE49-F238E27FC236}">
                <a16:creationId xmlns:a16="http://schemas.microsoft.com/office/drawing/2014/main" id="{9A48D0C8-5013-E44F-8F75-FFAC8BF72E9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03374" y="8464062"/>
            <a:ext cx="15244365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 sz="6000" dirty="0">
                <a:solidFill>
                  <a:srgbClr val="005E63"/>
                </a:solidFill>
                <a:cs typeface="Arial" charset="0"/>
              </a:rPr>
              <a:t>Background / Introduction</a:t>
            </a:r>
          </a:p>
        </p:txBody>
      </p:sp>
      <p:sp>
        <p:nvSpPr>
          <p:cNvPr id="123" name="TextBox 122">
            <a:extLst>
              <a:ext uri="{FF2B5EF4-FFF2-40B4-BE49-F238E27FC236}">
                <a16:creationId xmlns:a16="http://schemas.microsoft.com/office/drawing/2014/main" id="{E178C1DF-30DA-490C-A68F-24A932800ED8}"/>
              </a:ext>
            </a:extLst>
          </p:cNvPr>
          <p:cNvSpPr txBox="1"/>
          <p:nvPr/>
        </p:nvSpPr>
        <p:spPr>
          <a:xfrm>
            <a:off x="2059445" y="9660599"/>
            <a:ext cx="14316627" cy="58996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What do we know about the topic?</a:t>
            </a:r>
            <a:endParaRPr lang="en-US" sz="3600" baseline="30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71500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Include only the most pertinent, relevant information</a:t>
            </a:r>
            <a:endParaRPr lang="en-US" sz="3600" baseline="30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71500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Why is this work important?</a:t>
            </a:r>
            <a:endParaRPr lang="en-US" sz="3600" baseline="30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71500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Hypothesis</a:t>
            </a:r>
          </a:p>
          <a:p>
            <a:endParaRPr lang="en-US" sz="3600" u="sng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3600" b="1" dirty="0">
                <a:latin typeface="Arial" panose="020B0604020202020204" pitchFamily="34" charset="0"/>
                <a:cs typeface="Arial" panose="020B0604020202020204" pitchFamily="34" charset="0"/>
              </a:rPr>
              <a:t>Poster tips 1 - Preparation</a:t>
            </a:r>
          </a:p>
          <a:p>
            <a:pPr marL="571500" marR="0" lvl="0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Follow UNMC branding requirements</a:t>
            </a:r>
          </a:p>
          <a:p>
            <a:pPr marL="1314450" lvl="1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9144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Templates: </a:t>
            </a:r>
            <a:r>
              <a:rPr lang="en-US" sz="3600" dirty="0" err="1">
                <a:latin typeface="Arial" panose="020B0604020202020204" pitchFamily="34" charset="0"/>
                <a:cs typeface="Arial" panose="020B0604020202020204" pitchFamily="34" charset="0"/>
              </a:rPr>
              <a:t>brandwise.unmc.edu</a:t>
            </a: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en-US" sz="3600" dirty="0" err="1">
                <a:latin typeface="Arial" panose="020B0604020202020204" pitchFamily="34" charset="0"/>
                <a:cs typeface="Arial" panose="020B0604020202020204" pitchFamily="34" charset="0"/>
              </a:rPr>
              <a:t>unmc</a:t>
            </a: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/templates </a:t>
            </a:r>
          </a:p>
          <a:p>
            <a:pPr marL="571500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Follow conference guidelines for posters</a:t>
            </a:r>
          </a:p>
          <a:p>
            <a:pPr marL="571500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Set poster size: Design </a:t>
            </a: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</a:t>
            </a: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 Slide Size </a:t>
            </a: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</a:t>
            </a: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 Custom Slide Size</a:t>
            </a:r>
          </a:p>
        </p:txBody>
      </p:sp>
      <p:sp>
        <p:nvSpPr>
          <p:cNvPr id="48" name="TextBox 19">
            <a:extLst>
              <a:ext uri="{FF2B5EF4-FFF2-40B4-BE49-F238E27FC236}">
                <a16:creationId xmlns:a16="http://schemas.microsoft.com/office/drawing/2014/main" id="{15E3DD03-F7A8-DC49-A6BF-0F1AC6857E9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03374" y="16878759"/>
            <a:ext cx="15244365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 sz="6000" dirty="0">
                <a:solidFill>
                  <a:srgbClr val="005E63"/>
                </a:solidFill>
                <a:cs typeface="Arial" charset="0"/>
              </a:rPr>
              <a:t>Objective / Purpose</a:t>
            </a:r>
          </a:p>
        </p:txBody>
      </p:sp>
      <p:sp>
        <p:nvSpPr>
          <p:cNvPr id="127" name="TextBox 126">
            <a:extLst>
              <a:ext uri="{FF2B5EF4-FFF2-40B4-BE49-F238E27FC236}">
                <a16:creationId xmlns:a16="http://schemas.microsoft.com/office/drawing/2014/main" id="{09E772F6-C909-46AC-AC20-5E08DDF520B2}"/>
              </a:ext>
            </a:extLst>
          </p:cNvPr>
          <p:cNvSpPr txBox="1"/>
          <p:nvPr/>
        </p:nvSpPr>
        <p:spPr>
          <a:xfrm>
            <a:off x="2057858" y="18088030"/>
            <a:ext cx="14316626" cy="18276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“The purpose of this project is….”</a:t>
            </a:r>
          </a:p>
          <a:p>
            <a:pPr marL="571500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Goals / aims for the project</a:t>
            </a:r>
          </a:p>
          <a:p>
            <a:pPr marL="571500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Make sure poster addresses these objectives</a:t>
            </a:r>
          </a:p>
        </p:txBody>
      </p:sp>
      <p:sp>
        <p:nvSpPr>
          <p:cNvPr id="104" name="TextBox 19">
            <a:extLst>
              <a:ext uri="{FF2B5EF4-FFF2-40B4-BE49-F238E27FC236}">
                <a16:creationId xmlns:a16="http://schemas.microsoft.com/office/drawing/2014/main" id="{B4F263EF-19C4-4EFD-A469-35CE3AB8875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03374" y="21672527"/>
            <a:ext cx="15244365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 sz="6000" dirty="0">
                <a:solidFill>
                  <a:srgbClr val="005E63"/>
                </a:solidFill>
                <a:cs typeface="Arial" charset="0"/>
              </a:rPr>
              <a:t>Methods</a:t>
            </a:r>
          </a:p>
        </p:txBody>
      </p:sp>
      <p:sp>
        <p:nvSpPr>
          <p:cNvPr id="105" name="TextBox 21">
            <a:extLst>
              <a:ext uri="{FF2B5EF4-FFF2-40B4-BE49-F238E27FC236}">
                <a16:creationId xmlns:a16="http://schemas.microsoft.com/office/drawing/2014/main" id="{8635B905-9024-4913-B315-9497A564324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57858" y="22875091"/>
            <a:ext cx="14318214" cy="88635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571500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Brief description of research methods</a:t>
            </a:r>
          </a:p>
          <a:p>
            <a:pPr marL="571500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Sample / subject selection</a:t>
            </a:r>
          </a:p>
          <a:p>
            <a:pPr marL="571500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Study design</a:t>
            </a:r>
          </a:p>
          <a:p>
            <a:pPr marL="571500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Instruments / Tools / Materials / Measures used</a:t>
            </a:r>
          </a:p>
          <a:p>
            <a:pPr marL="571500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Data analysis methods</a:t>
            </a:r>
          </a:p>
          <a:p>
            <a:pPr marL="571500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Consider diagrams / flow charts</a:t>
            </a:r>
          </a:p>
          <a:p>
            <a:endParaRPr lang="en-US" sz="3600" u="sng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3600" b="1" dirty="0">
                <a:latin typeface="Arial" panose="020B0604020202020204" pitchFamily="34" charset="0"/>
                <a:cs typeface="Arial" panose="020B0604020202020204" pitchFamily="34" charset="0"/>
              </a:rPr>
              <a:t>Poster tips 2 – Content</a:t>
            </a:r>
          </a:p>
          <a:p>
            <a:pPr marL="571500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Your poster is an “illustrated abstract” or a storyboard of your project</a:t>
            </a:r>
          </a:p>
          <a:p>
            <a:pPr marL="571500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It should be attractive / eye–catching</a:t>
            </a:r>
          </a:p>
          <a:p>
            <a:pPr marL="571500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Select 1-2 take-home points – it is not a mini-manuscript</a:t>
            </a:r>
          </a:p>
          <a:p>
            <a:pPr marL="571500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Use bullet points and sentence fragments</a:t>
            </a:r>
          </a:p>
          <a:p>
            <a:pPr marL="571500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White space helps with readability</a:t>
            </a:r>
          </a:p>
          <a:p>
            <a:pPr marL="571500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Can be read in 3-5 minutes</a:t>
            </a:r>
            <a:endParaRPr lang="en-US" sz="3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6" name="TextBox 22">
            <a:extLst>
              <a:ext uri="{FF2B5EF4-FFF2-40B4-BE49-F238E27FC236}">
                <a16:creationId xmlns:a16="http://schemas.microsoft.com/office/drawing/2014/main" id="{D1378DF1-B0CE-45E7-BBAA-3E29FE1C61C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981017" y="8464062"/>
            <a:ext cx="15267782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 sz="6000" dirty="0">
                <a:solidFill>
                  <a:srgbClr val="005E63"/>
                </a:solidFill>
                <a:cs typeface="Arial" charset="0"/>
              </a:rPr>
              <a:t>Results</a:t>
            </a:r>
          </a:p>
        </p:txBody>
      </p:sp>
      <p:sp>
        <p:nvSpPr>
          <p:cNvPr id="107" name="TextBox 25">
            <a:extLst>
              <a:ext uri="{FF2B5EF4-FFF2-40B4-BE49-F238E27FC236}">
                <a16:creationId xmlns:a16="http://schemas.microsoft.com/office/drawing/2014/main" id="{2D93989F-335C-4E15-8238-6726B3A49EA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497623" y="9921178"/>
            <a:ext cx="6552124" cy="53842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571500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Describe sample</a:t>
            </a:r>
          </a:p>
          <a:p>
            <a:pPr marL="571500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Analysis results /findings</a:t>
            </a:r>
          </a:p>
          <a:p>
            <a:pPr marL="571500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Images &gt; Words </a:t>
            </a:r>
          </a:p>
          <a:p>
            <a:pPr marL="1314450" lvl="1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Graphs / Charts</a:t>
            </a:r>
          </a:p>
          <a:p>
            <a:pPr marL="1314450" lvl="1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Tables</a:t>
            </a:r>
          </a:p>
          <a:p>
            <a:pPr marL="1314450" lvl="1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Photos</a:t>
            </a:r>
          </a:p>
          <a:p>
            <a:pPr marL="571500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Don’t duplicate information – include in images or in text</a:t>
            </a:r>
          </a:p>
          <a:p>
            <a:pPr marL="571500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Clearly label images </a:t>
            </a:r>
          </a:p>
        </p:txBody>
      </p:sp>
      <p:pic>
        <p:nvPicPr>
          <p:cNvPr id="117" name="Picture 39" descr="bacteria dots">
            <a:extLst>
              <a:ext uri="{FF2B5EF4-FFF2-40B4-BE49-F238E27FC236}">
                <a16:creationId xmlns:a16="http://schemas.microsoft.com/office/drawing/2014/main" id="{D4959C96-1833-4DD8-B9C9-BFD179360528}"/>
              </a:ext>
            </a:extLst>
          </p:cNvPr>
          <p:cNvPicPr>
            <a:picLocks noChangeAspect="1"/>
          </p:cNvPicPr>
          <p:nvPr/>
        </p:nvPicPr>
        <p:blipFill>
          <a:blip r:embed="rId3">
            <a:duotone>
              <a:prstClr val="black"/>
              <a:schemeClr val="accent5">
                <a:lumMod val="20000"/>
                <a:lumOff val="80000"/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Photocopy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603200" y="9953387"/>
            <a:ext cx="6970122" cy="352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8" name="TextBox 40">
            <a:extLst>
              <a:ext uri="{FF2B5EF4-FFF2-40B4-BE49-F238E27FC236}">
                <a16:creationId xmlns:a16="http://schemas.microsoft.com/office/drawing/2014/main" id="{5108B346-49CC-40A8-BE70-A5D182F3466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216932" y="13765821"/>
            <a:ext cx="5864682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 sz="3200" dirty="0">
                <a:cs typeface="Arial" charset="0"/>
              </a:rPr>
              <a:t>Place descriptions or summary statements near the corresponding image</a:t>
            </a:r>
          </a:p>
        </p:txBody>
      </p:sp>
      <p:pic>
        <p:nvPicPr>
          <p:cNvPr id="110" name="Picture 30" descr="bar graph">
            <a:extLst>
              <a:ext uri="{FF2B5EF4-FFF2-40B4-BE49-F238E27FC236}">
                <a16:creationId xmlns:a16="http://schemas.microsoft.com/office/drawing/2014/main" id="{7163BF87-B09C-43F5-8CB4-3224FA3A22BE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494735" y="16610370"/>
            <a:ext cx="5504949" cy="3900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9" name="Picture 29" descr="line graph">
            <a:extLst>
              <a:ext uri="{FF2B5EF4-FFF2-40B4-BE49-F238E27FC236}">
                <a16:creationId xmlns:a16="http://schemas.microsoft.com/office/drawing/2014/main" id="{26E6EBB7-16D9-4AE9-81F0-11737914738B}"/>
              </a:ext>
            </a:extLst>
          </p:cNvPr>
          <p:cNvPicPr>
            <a:picLocks noChangeAspect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521672" y="21433175"/>
            <a:ext cx="4813477" cy="31266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1" name="Picture 31" descr="pie chart">
            <a:extLst>
              <a:ext uri="{FF2B5EF4-FFF2-40B4-BE49-F238E27FC236}">
                <a16:creationId xmlns:a16="http://schemas.microsoft.com/office/drawing/2014/main" id="{AC6833AF-4CF1-408A-8E0E-D38D28971161}"/>
              </a:ext>
            </a:extLst>
          </p:cNvPr>
          <p:cNvPicPr>
            <a:picLocks noChangeAspect="1"/>
          </p:cNvPicPr>
          <p:nvPr/>
        </p:nvPicPr>
        <p:blipFill>
          <a:blip r:embed="rId7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026384" y="25273508"/>
            <a:ext cx="3928039" cy="36302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8" name="TextBox 40">
            <a:extLst>
              <a:ext uri="{FF2B5EF4-FFF2-40B4-BE49-F238E27FC236}">
                <a16:creationId xmlns:a16="http://schemas.microsoft.com/office/drawing/2014/main" id="{E5E9B6DE-A946-44E7-81F1-9528384639F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494735" y="29389925"/>
            <a:ext cx="5769890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3200" dirty="0">
                <a:cs typeface="Arial" charset="0"/>
              </a:rPr>
              <a:t>Place descriptions or summary statements near the corresponding image</a:t>
            </a:r>
          </a:p>
        </p:txBody>
      </p:sp>
      <p:sp>
        <p:nvSpPr>
          <p:cNvPr id="130" name="TextBox 25">
            <a:extLst>
              <a:ext uri="{FF2B5EF4-FFF2-40B4-BE49-F238E27FC236}">
                <a16:creationId xmlns:a16="http://schemas.microsoft.com/office/drawing/2014/main" id="{4F979FC0-FA91-4B91-B6EE-76D8738F113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708660" y="16878759"/>
            <a:ext cx="7864661" cy="100878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3600" b="1" dirty="0">
                <a:cs typeface="Arial" charset="0"/>
              </a:rPr>
              <a:t>Poster tips 3 – Design</a:t>
            </a:r>
          </a:p>
          <a:p>
            <a:pPr marL="571500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Sketch layout in advance – logical reading flow, easy to follow</a:t>
            </a:r>
          </a:p>
          <a:p>
            <a:pPr marL="571500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Font</a:t>
            </a:r>
          </a:p>
          <a:p>
            <a:pPr marL="1314450" lvl="1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Use Arial</a:t>
            </a:r>
          </a:p>
          <a:p>
            <a:pPr marL="1314450" lvl="1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Legible from 6-10 feet away</a:t>
            </a:r>
          </a:p>
          <a:p>
            <a:pPr marL="1314450" lvl="1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Minimum 24 point for body text</a:t>
            </a:r>
          </a:p>
          <a:p>
            <a:pPr marL="571500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No more than 3 colors</a:t>
            </a:r>
          </a:p>
          <a:p>
            <a:pPr marL="571500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Images often look better with a border around them</a:t>
            </a:r>
          </a:p>
          <a:p>
            <a:pPr marL="571500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Consistent formatting across poster</a:t>
            </a:r>
          </a:p>
          <a:p>
            <a:pPr marL="571500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Align text and boxes</a:t>
            </a:r>
          </a:p>
          <a:p>
            <a:pPr marL="1314450" lvl="1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Shape Format or Picture Format menu tabs</a:t>
            </a:r>
          </a:p>
          <a:p>
            <a:pPr marL="1314450" lvl="1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Turn on gridlines and guides (View menu tab)</a:t>
            </a:r>
          </a:p>
        </p:txBody>
      </p:sp>
      <p:sp>
        <p:nvSpPr>
          <p:cNvPr id="108" name="TextBox 28">
            <a:extLst>
              <a:ext uri="{FF2B5EF4-FFF2-40B4-BE49-F238E27FC236}">
                <a16:creationId xmlns:a16="http://schemas.microsoft.com/office/drawing/2014/main" id="{B9144E88-3EEA-444F-908E-9FAB89CEF94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358658" y="8478329"/>
            <a:ext cx="15244368" cy="1938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 sz="6000" dirty="0">
                <a:solidFill>
                  <a:srgbClr val="005E63"/>
                </a:solidFill>
                <a:cs typeface="Arial" charset="0"/>
              </a:rPr>
              <a:t>Discussion / Conclusion / </a:t>
            </a:r>
            <a:br>
              <a:rPr lang="en-US" sz="6000" dirty="0">
                <a:solidFill>
                  <a:srgbClr val="005E63"/>
                </a:solidFill>
                <a:cs typeface="Arial" charset="0"/>
              </a:rPr>
            </a:br>
            <a:r>
              <a:rPr lang="en-US" sz="6000" dirty="0">
                <a:solidFill>
                  <a:srgbClr val="005E63"/>
                </a:solidFill>
                <a:cs typeface="Arial" charset="0"/>
              </a:rPr>
              <a:t>Future Directions</a:t>
            </a:r>
          </a:p>
        </p:txBody>
      </p:sp>
      <p:sp>
        <p:nvSpPr>
          <p:cNvPr id="112" name="TextBox 32">
            <a:extLst>
              <a:ext uri="{FF2B5EF4-FFF2-40B4-BE49-F238E27FC236}">
                <a16:creationId xmlns:a16="http://schemas.microsoft.com/office/drawing/2014/main" id="{29BDF82C-8FA7-4CE5-8316-5D363A09BFD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032079" y="10609374"/>
            <a:ext cx="13922339" cy="135670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571500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Emphasize primary take-home points</a:t>
            </a:r>
          </a:p>
          <a:p>
            <a:pPr marL="571500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Was hypothesis supported?</a:t>
            </a:r>
          </a:p>
          <a:p>
            <a:pPr marL="571500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How do findings fit in with existing literature?</a:t>
            </a:r>
          </a:p>
          <a:p>
            <a:pPr marL="571500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Why are your findings significant / new insights?</a:t>
            </a:r>
          </a:p>
          <a:p>
            <a:pPr marL="571500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Implications of findings</a:t>
            </a:r>
          </a:p>
          <a:p>
            <a:pPr marL="571500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What direction should future research take?</a:t>
            </a:r>
          </a:p>
          <a:p>
            <a:endParaRPr lang="en-US" sz="3600" dirty="0">
              <a:cs typeface="Arial" charset="0"/>
            </a:endParaRPr>
          </a:p>
          <a:p>
            <a:r>
              <a:rPr lang="en-US" sz="3600" b="1" dirty="0">
                <a:cs typeface="Arial" charset="0"/>
              </a:rPr>
              <a:t>Poster tips 4 – Accessibility for people who have visual disabilities</a:t>
            </a:r>
          </a:p>
          <a:p>
            <a:pPr marL="571500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No italics</a:t>
            </a:r>
          </a:p>
          <a:p>
            <a:pPr marL="571500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No red and green together</a:t>
            </a:r>
          </a:p>
          <a:p>
            <a:pPr marL="571500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Left aligned</a:t>
            </a:r>
          </a:p>
          <a:p>
            <a:pPr marL="571500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Simple fonts</a:t>
            </a:r>
          </a:p>
          <a:p>
            <a:pPr marL="571500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No text on top of a photo</a:t>
            </a:r>
          </a:p>
          <a:p>
            <a:pPr marL="571500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High contrast between text and background</a:t>
            </a:r>
          </a:p>
          <a:p>
            <a:pPr marL="0" marR="0" lvl="1" indent="0">
              <a:lnSpc>
                <a:spcPct val="107000"/>
              </a:lnSpc>
              <a:tabLst>
                <a:tab pos="914400" algn="l"/>
              </a:tabLst>
            </a:pPr>
            <a:endParaRPr lang="en-US" sz="3600" u="sng" dirty="0">
              <a:cs typeface="Arial" charset="0"/>
            </a:endParaRPr>
          </a:p>
          <a:p>
            <a:pPr marL="0" marR="0" lvl="1" indent="0">
              <a:lnSpc>
                <a:spcPct val="107000"/>
              </a:lnSpc>
              <a:tabLst>
                <a:tab pos="914400" algn="l"/>
              </a:tabLst>
            </a:pPr>
            <a:r>
              <a:rPr lang="en-US" sz="3600" b="1" dirty="0">
                <a:cs typeface="Arial" charset="0"/>
              </a:rPr>
              <a:t>Poster tips 5 – Conference preparation</a:t>
            </a:r>
          </a:p>
          <a:p>
            <a:pPr marL="571500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Allow adequate time for printing (at least 1 week)</a:t>
            </a:r>
          </a:p>
          <a:p>
            <a:pPr marL="571500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Consider handouts of posters or adding a QR code link to poster or other info</a:t>
            </a:r>
          </a:p>
          <a:p>
            <a:pPr marL="571500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Have business cards / include your contact information on poster</a:t>
            </a:r>
          </a:p>
          <a:p>
            <a:pPr marL="571500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Prepare 3-5 minute response to “tell me about your poster/ project”</a:t>
            </a:r>
          </a:p>
        </p:txBody>
      </p:sp>
      <p:sp>
        <p:nvSpPr>
          <p:cNvPr id="50" name="TextBox 28">
            <a:extLst>
              <a:ext uri="{FF2B5EF4-FFF2-40B4-BE49-F238E27FC236}">
                <a16:creationId xmlns:a16="http://schemas.microsoft.com/office/drawing/2014/main" id="{7DB66790-4B0E-5D4D-B269-EF21BA301A3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358658" y="28702516"/>
            <a:ext cx="15244368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 sz="6000" dirty="0">
                <a:solidFill>
                  <a:srgbClr val="005E63"/>
                </a:solidFill>
                <a:cs typeface="Arial" charset="0"/>
              </a:rPr>
              <a:t>References</a:t>
            </a:r>
          </a:p>
        </p:txBody>
      </p:sp>
      <p:sp>
        <p:nvSpPr>
          <p:cNvPr id="116" name="TextBox 37">
            <a:extLst>
              <a:ext uri="{FF2B5EF4-FFF2-40B4-BE49-F238E27FC236}">
                <a16:creationId xmlns:a16="http://schemas.microsoft.com/office/drawing/2014/main" id="{845E5C68-4E7E-4838-86D0-BAD8C2AE65E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032079" y="30080579"/>
            <a:ext cx="14369584" cy="3046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>
                <a:cs typeface="Arial" charset="0"/>
              </a:rPr>
              <a:t>https://</a:t>
            </a:r>
            <a:r>
              <a:rPr lang="en-US" sz="2400" dirty="0" err="1">
                <a:cs typeface="Arial" charset="0"/>
              </a:rPr>
              <a:t>brandwise.unmc.edu</a:t>
            </a:r>
            <a:r>
              <a:rPr lang="en-US" sz="2400" dirty="0">
                <a:cs typeface="Arial" charset="0"/>
              </a:rPr>
              <a:t>/</a:t>
            </a:r>
            <a:r>
              <a:rPr lang="en-US" sz="2400" dirty="0" err="1">
                <a:cs typeface="Arial" charset="0"/>
              </a:rPr>
              <a:t>unmc</a:t>
            </a:r>
            <a:r>
              <a:rPr lang="en-US" sz="2400" dirty="0">
                <a:cs typeface="Arial" charset="0"/>
              </a:rPr>
              <a:t>/templates/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>
                <a:cs typeface="Arial" charset="0"/>
              </a:rPr>
              <a:t>https://</a:t>
            </a:r>
            <a:r>
              <a:rPr lang="en-US" sz="2400" dirty="0" err="1">
                <a:cs typeface="Arial" charset="0"/>
              </a:rPr>
              <a:t>sites.google.com</a:t>
            </a:r>
            <a:r>
              <a:rPr lang="en-US" sz="2400" dirty="0">
                <a:cs typeface="Arial" charset="0"/>
              </a:rPr>
              <a:t>/</a:t>
            </a:r>
            <a:r>
              <a:rPr lang="en-US" sz="2400" dirty="0" err="1">
                <a:cs typeface="Arial" charset="0"/>
              </a:rPr>
              <a:t>ncsu.edu</a:t>
            </a:r>
            <a:r>
              <a:rPr lang="en-US" sz="2400" dirty="0">
                <a:cs typeface="Arial" charset="0"/>
              </a:rPr>
              <a:t>/effective-posters/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>
                <a:cs typeface="Arial" charset="0"/>
              </a:rPr>
              <a:t>https://</a:t>
            </a:r>
            <a:r>
              <a:rPr lang="en-US" sz="2400" dirty="0" err="1">
                <a:cs typeface="Arial" charset="0"/>
              </a:rPr>
              <a:t>guides.library.cornell.edu</a:t>
            </a:r>
            <a:r>
              <a:rPr lang="en-US" sz="2400" dirty="0">
                <a:cs typeface="Arial" charset="0"/>
              </a:rPr>
              <a:t>/poster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/>
              <a:t>Calbraith, D. (2020). How to develop and present a conference poster. </a:t>
            </a:r>
            <a:r>
              <a:rPr lang="en-US" sz="2400" i="1" dirty="0"/>
              <a:t>Nursing Standard. </a:t>
            </a:r>
            <a:r>
              <a:rPr lang="en-US" sz="2400" i="1" dirty="0" err="1"/>
              <a:t>doi</a:t>
            </a:r>
            <a:r>
              <a:rPr lang="en-US" sz="2400" dirty="0"/>
              <a:t>, </a:t>
            </a:r>
            <a:r>
              <a:rPr lang="en-US" sz="2400" i="1" dirty="0"/>
              <a:t>10</a:t>
            </a:r>
            <a:r>
              <a:rPr lang="en-US" sz="2400" dirty="0"/>
              <a:t>.</a:t>
            </a:r>
            <a:endParaRPr lang="en-US" sz="2400" dirty="0">
              <a:cs typeface="Arial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/>
              <a:t>Hess, G. R., Tosney, K. W., &amp; Liegel, L. H. (2009). Creating effective poster presentations: AMEE Guide no. 40. </a:t>
            </a:r>
            <a:r>
              <a:rPr lang="en-US" sz="2400" i="1" dirty="0"/>
              <a:t>Medical teacher</a:t>
            </a:r>
            <a:r>
              <a:rPr lang="en-US" sz="2400" dirty="0"/>
              <a:t>, </a:t>
            </a:r>
            <a:r>
              <a:rPr lang="en-US" sz="2400" i="1" dirty="0"/>
              <a:t>31</a:t>
            </a:r>
            <a:r>
              <a:rPr lang="en-US" sz="2400" dirty="0"/>
              <a:t>(4), 319-321.</a:t>
            </a:r>
            <a:endParaRPr lang="en-US" sz="2400" dirty="0">
              <a:cs typeface="Arial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/>
              <a:t>Wood, G. J., &amp; Morrison, R. S. (2011). Writing abstracts and developing posters for national meetings. </a:t>
            </a:r>
            <a:r>
              <a:rPr lang="en-US" sz="2400" i="1" dirty="0"/>
              <a:t>Journal of palliative medicine</a:t>
            </a:r>
            <a:r>
              <a:rPr lang="en-US" sz="2400" dirty="0"/>
              <a:t>, </a:t>
            </a:r>
            <a:r>
              <a:rPr lang="en-US" sz="2400" i="1" dirty="0"/>
              <a:t>14</a:t>
            </a:r>
            <a:r>
              <a:rPr lang="en-US" sz="2400" dirty="0"/>
              <a:t>(3), 353-359.</a:t>
            </a:r>
            <a:endParaRPr lang="en-US" sz="2400" dirty="0">
              <a:cs typeface="Arial" charset="0"/>
            </a:endParaRPr>
          </a:p>
        </p:txBody>
      </p:sp>
      <p:sp>
        <p:nvSpPr>
          <p:cNvPr id="131" name="Rectangle 130">
            <a:extLst>
              <a:ext uri="{FF2B5EF4-FFF2-40B4-BE49-F238E27FC236}">
                <a16:creationId xmlns:a16="http://schemas.microsoft.com/office/drawing/2014/main" id="{73490355-7326-48F1-9B0D-1293C7FE0C5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18582349" y="16801063"/>
            <a:ext cx="5682276" cy="3633909"/>
          </a:xfrm>
          <a:prstGeom prst="rect">
            <a:avLst/>
          </a:prstGeom>
          <a:noFill/>
          <a:ln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chemeClr val="bg2">
                    <a:lumMod val="90000"/>
                  </a:schemeClr>
                </a:solidFill>
              </a:ln>
            </a:endParaRPr>
          </a:p>
        </p:txBody>
      </p:sp>
      <p:sp>
        <p:nvSpPr>
          <p:cNvPr id="132" name="Rectangle 131">
            <a:extLst>
              <a:ext uri="{FF2B5EF4-FFF2-40B4-BE49-F238E27FC236}">
                <a16:creationId xmlns:a16="http://schemas.microsoft.com/office/drawing/2014/main" id="{1CA979C7-3DD0-4EAC-9287-CC67E91BBC4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18625397" y="20992360"/>
            <a:ext cx="5682276" cy="3633909"/>
          </a:xfrm>
          <a:prstGeom prst="rect">
            <a:avLst/>
          </a:prstGeom>
          <a:noFill/>
          <a:ln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chemeClr val="bg2">
                    <a:lumMod val="90000"/>
                  </a:schemeClr>
                </a:solidFill>
              </a:ln>
            </a:endParaRPr>
          </a:p>
        </p:txBody>
      </p:sp>
      <p:sp>
        <p:nvSpPr>
          <p:cNvPr id="133" name="Rectangle 132">
            <a:extLst>
              <a:ext uri="{FF2B5EF4-FFF2-40B4-BE49-F238E27FC236}">
                <a16:creationId xmlns:a16="http://schemas.microsoft.com/office/drawing/2014/main" id="{AC82BD7E-BC0D-4622-B0E1-C4B54525455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18582349" y="25183656"/>
            <a:ext cx="5682276" cy="3633909"/>
          </a:xfrm>
          <a:prstGeom prst="rect">
            <a:avLst/>
          </a:prstGeom>
          <a:noFill/>
          <a:ln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chemeClr val="bg2">
                    <a:lumMod val="90000"/>
                  </a:schemeClr>
                </a:solidFill>
              </a:ln>
            </a:endParaRPr>
          </a:p>
        </p:txBody>
      </p:sp>
    </p:spTree>
    <p:extLst>
      <p:ext uri="{BB962C8B-B14F-4D97-AF65-F5344CB8AC3E}">
        <p14:creationId xmlns:p14="http://schemas.microsoft.com/office/powerpoint/2010/main" val="26256179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85CF7B15-859D-8E4C-A489-4D5FB7BE127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rrowheads="1"/>
          </p:cNvSpPr>
          <p:nvPr/>
        </p:nvSpPr>
        <p:spPr bwMode="auto">
          <a:xfrm>
            <a:off x="1603375" y="16629664"/>
            <a:ext cx="15267783" cy="4028156"/>
          </a:xfrm>
          <a:prstGeom prst="rect">
            <a:avLst/>
          </a:prstGeom>
          <a:solidFill>
            <a:srgbClr val="FFFFFF"/>
          </a:solidFill>
          <a:ln w="25400">
            <a:solidFill>
              <a:schemeClr val="tx2"/>
            </a:solidFill>
            <a:round/>
            <a:headEnd/>
            <a:tailEnd/>
          </a:ln>
          <a:effectLst>
            <a:outerShdw blurRad="63500"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 defTabSz="2508062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1B9C14A8-F5E9-FA47-BAD4-2121BFF95F4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rrowheads="1"/>
          </p:cNvSpPr>
          <p:nvPr/>
        </p:nvSpPr>
        <p:spPr bwMode="auto">
          <a:xfrm>
            <a:off x="17957600" y="8239124"/>
            <a:ext cx="15291199" cy="26088976"/>
          </a:xfrm>
          <a:prstGeom prst="rect">
            <a:avLst/>
          </a:prstGeom>
          <a:solidFill>
            <a:schemeClr val="bg1"/>
          </a:solidFill>
          <a:ln w="25400">
            <a:solidFill>
              <a:schemeClr val="tx2"/>
            </a:solidFill>
            <a:round/>
            <a:headEnd/>
            <a:tailEnd/>
          </a:ln>
          <a:effectLst>
            <a:outerShdw blurRad="63500"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 defTabSz="2508062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EBFA099D-AA89-6B4D-AB24-A17ED6485AA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rrowheads="1"/>
          </p:cNvSpPr>
          <p:nvPr/>
        </p:nvSpPr>
        <p:spPr bwMode="auto">
          <a:xfrm>
            <a:off x="34335242" y="8239124"/>
            <a:ext cx="15267783" cy="19393038"/>
          </a:xfrm>
          <a:prstGeom prst="rect">
            <a:avLst/>
          </a:prstGeom>
          <a:solidFill>
            <a:schemeClr val="bg1"/>
          </a:solidFill>
          <a:ln w="25400">
            <a:solidFill>
              <a:schemeClr val="tx2"/>
            </a:solidFill>
            <a:round/>
            <a:headEnd/>
            <a:tailEnd/>
          </a:ln>
          <a:effectLst>
            <a:outerShdw blurRad="63500"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 defTabSz="2508062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28EB4A9-149A-724D-BFE6-2DD23DC1796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rrowheads="1"/>
          </p:cNvSpPr>
          <p:nvPr/>
        </p:nvSpPr>
        <p:spPr bwMode="auto">
          <a:xfrm>
            <a:off x="1603375" y="8239125"/>
            <a:ext cx="15267783" cy="7600771"/>
          </a:xfrm>
          <a:prstGeom prst="rect">
            <a:avLst/>
          </a:prstGeom>
          <a:solidFill>
            <a:schemeClr val="bg1"/>
          </a:solidFill>
          <a:ln w="25400">
            <a:solidFill>
              <a:schemeClr val="tx2"/>
            </a:solidFill>
            <a:round/>
            <a:headEnd/>
            <a:tailEnd/>
          </a:ln>
          <a:effectLst>
            <a:outerShdw blurRad="63500"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 defTabSz="2508062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C425D97D-8F9D-1143-BFC9-F3A8BA65652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rrowheads="1"/>
          </p:cNvSpPr>
          <p:nvPr/>
        </p:nvSpPr>
        <p:spPr bwMode="auto">
          <a:xfrm>
            <a:off x="1603375" y="21442680"/>
            <a:ext cx="15267783" cy="12885420"/>
          </a:xfrm>
          <a:prstGeom prst="rect">
            <a:avLst/>
          </a:prstGeom>
          <a:solidFill>
            <a:srgbClr val="FFFFFF"/>
          </a:solidFill>
          <a:ln w="25400">
            <a:solidFill>
              <a:schemeClr val="tx2"/>
            </a:solidFill>
            <a:round/>
            <a:headEnd/>
            <a:tailEnd/>
          </a:ln>
          <a:effectLst>
            <a:outerShdw blurRad="63500"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 defTabSz="2508062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69DD191-79E0-E547-930E-B6EA0905CC6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rrowheads="1"/>
          </p:cNvSpPr>
          <p:nvPr/>
        </p:nvSpPr>
        <p:spPr bwMode="auto">
          <a:xfrm>
            <a:off x="34335243" y="28489053"/>
            <a:ext cx="15267782" cy="5839048"/>
          </a:xfrm>
          <a:prstGeom prst="rect">
            <a:avLst/>
          </a:prstGeom>
          <a:solidFill>
            <a:srgbClr val="FFFFFF"/>
          </a:solidFill>
          <a:ln w="25400">
            <a:solidFill>
              <a:schemeClr val="tx2"/>
            </a:solidFill>
            <a:round/>
            <a:headEnd/>
            <a:tailEnd/>
          </a:ln>
          <a:effectLst>
            <a:outerShdw blurRad="63500"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 defTabSz="2508062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8" name="TextBox 4">
            <a:extLst>
              <a:ext uri="{FF2B5EF4-FFF2-40B4-BE49-F238E27FC236}">
                <a16:creationId xmlns:a16="http://schemas.microsoft.com/office/drawing/2014/main" id="{1D28DD46-1B2A-F147-8173-CB15FA8A083F}"/>
              </a:ext>
            </a:extLst>
          </p:cNvPr>
          <p:cNvSpPr txBox="1">
            <a:spLocks noGrp="1" noChangeArrowheads="1"/>
          </p:cNvSpPr>
          <p:nvPr>
            <p:ph type="title" idx="4294967295"/>
          </p:nvPr>
        </p:nvSpPr>
        <p:spPr bwMode="auto">
          <a:xfrm>
            <a:off x="1783844" y="1307376"/>
            <a:ext cx="33454574" cy="3170099"/>
          </a:xfrm>
          <a:prstGeom prst="rect">
            <a:avLst/>
          </a:prstGeom>
          <a:noFill/>
          <a:ln>
            <a:noFill/>
            <a:prstDash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lvl1pPr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0" b="1" i="0" u="none" strike="noStrike" kern="1200" cap="none" spc="0" normalizeH="0" baseline="0" noProof="0" dirty="0">
                <a:ln>
                  <a:noFill/>
                </a:ln>
                <a:solidFill>
                  <a:srgbClr val="002957"/>
                </a:solidFill>
                <a:effectLst/>
                <a:uLnTx/>
                <a:uFillTx/>
                <a:latin typeface="Arial Bold" charset="0"/>
                <a:ea typeface="ＭＳ Ｐゴシック" charset="0"/>
                <a:cs typeface="Arial Bold" charset="0"/>
              </a:rPr>
              <a:t>This will be the title for the scientific poster. </a:t>
            </a:r>
            <a:br>
              <a:rPr kumimoji="0" lang="en-US" sz="10000" b="1" i="0" u="none" strike="noStrike" kern="1200" cap="none" spc="0" normalizeH="0" baseline="0" noProof="0" dirty="0">
                <a:ln>
                  <a:noFill/>
                </a:ln>
                <a:solidFill>
                  <a:srgbClr val="002957"/>
                </a:solidFill>
                <a:effectLst/>
                <a:uLnTx/>
                <a:uFillTx/>
                <a:latin typeface="Arial Bold" charset="0"/>
                <a:ea typeface="ＭＳ Ｐゴシック" charset="0"/>
                <a:cs typeface="Arial Bold" charset="0"/>
              </a:rPr>
            </a:br>
            <a:r>
              <a:rPr kumimoji="0" lang="en-US" sz="10000" b="1" i="0" u="none" strike="noStrike" kern="1200" cap="none" spc="0" normalizeH="0" baseline="0" noProof="0" dirty="0">
                <a:ln>
                  <a:noFill/>
                </a:ln>
                <a:solidFill>
                  <a:srgbClr val="002957"/>
                </a:solidFill>
                <a:effectLst/>
                <a:uLnTx/>
                <a:uFillTx/>
                <a:latin typeface="Arial Bold" charset="0"/>
                <a:ea typeface="ＭＳ Ｐゴシック" charset="0"/>
                <a:cs typeface="Arial Bold" charset="0"/>
              </a:rPr>
              <a:t>It should be brief and impactful.</a:t>
            </a:r>
          </a:p>
        </p:txBody>
      </p:sp>
      <p:sp>
        <p:nvSpPr>
          <p:cNvPr id="9" name="TextBox 5">
            <a:extLst>
              <a:ext uri="{FF2B5EF4-FFF2-40B4-BE49-F238E27FC236}">
                <a16:creationId xmlns:a16="http://schemas.microsoft.com/office/drawing/2014/main" id="{0F501558-41DA-FE4C-8955-5D377D60D9F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83844" y="4903788"/>
            <a:ext cx="38241794" cy="209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6500" dirty="0">
                <a:cs typeface="Arial" charset="0"/>
              </a:rPr>
              <a:t>Author 1, Author 2, Author 3, and any additional Authors,</a:t>
            </a:r>
          </a:p>
          <a:p>
            <a:r>
              <a:rPr lang="en-US" sz="6500" dirty="0">
                <a:cs typeface="Arial" charset="0"/>
              </a:rPr>
              <a:t>Department of Pathology &amp; Microbiology, University of Nebraska Medical Center, Omaha, NE 68198</a:t>
            </a:r>
          </a:p>
        </p:txBody>
      </p:sp>
      <p:sp>
        <p:nvSpPr>
          <p:cNvPr id="32" name="TextBox 19">
            <a:extLst>
              <a:ext uri="{FF2B5EF4-FFF2-40B4-BE49-F238E27FC236}">
                <a16:creationId xmlns:a16="http://schemas.microsoft.com/office/drawing/2014/main" id="{2EFB78E6-D550-AC43-9AAA-F7FAA202028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03374" y="8464062"/>
            <a:ext cx="15244365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 sz="6000" dirty="0">
                <a:solidFill>
                  <a:srgbClr val="005E63"/>
                </a:solidFill>
                <a:cs typeface="Arial" charset="0"/>
              </a:rPr>
              <a:t>Background / Introduction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5E2615AC-93B7-6247-9BEE-452F4AFFE411}"/>
              </a:ext>
            </a:extLst>
          </p:cNvPr>
          <p:cNvSpPr txBox="1"/>
          <p:nvPr/>
        </p:nvSpPr>
        <p:spPr>
          <a:xfrm>
            <a:off x="2059445" y="9660599"/>
            <a:ext cx="14316627" cy="58996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What do we know about the topic?</a:t>
            </a:r>
            <a:endParaRPr lang="en-US" sz="3600" baseline="30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71500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Include only the most pertinent, relevant information</a:t>
            </a:r>
            <a:endParaRPr lang="en-US" sz="3600" baseline="30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71500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Why is this work important?</a:t>
            </a:r>
            <a:endParaRPr lang="en-US" sz="3600" baseline="30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71500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Hypothesis</a:t>
            </a:r>
          </a:p>
          <a:p>
            <a:endParaRPr lang="en-US" sz="3600" u="sng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3600" b="1" dirty="0">
                <a:latin typeface="Arial" panose="020B0604020202020204" pitchFamily="34" charset="0"/>
                <a:cs typeface="Arial" panose="020B0604020202020204" pitchFamily="34" charset="0"/>
              </a:rPr>
              <a:t>Poster tips 1 - Preparation</a:t>
            </a:r>
          </a:p>
          <a:p>
            <a:pPr marL="571500" marR="0" lvl="0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Follow UNMC branding requirements</a:t>
            </a:r>
          </a:p>
          <a:p>
            <a:pPr marL="1314450" lvl="1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9144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Templates: </a:t>
            </a:r>
            <a:r>
              <a:rPr lang="en-US" sz="3600" dirty="0" err="1">
                <a:latin typeface="Arial" panose="020B0604020202020204" pitchFamily="34" charset="0"/>
                <a:cs typeface="Arial" panose="020B0604020202020204" pitchFamily="34" charset="0"/>
              </a:rPr>
              <a:t>brandwise.unmc.edu</a:t>
            </a: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en-US" sz="3600" dirty="0" err="1">
                <a:latin typeface="Arial" panose="020B0604020202020204" pitchFamily="34" charset="0"/>
                <a:cs typeface="Arial" panose="020B0604020202020204" pitchFamily="34" charset="0"/>
              </a:rPr>
              <a:t>unmc</a:t>
            </a: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/templates </a:t>
            </a:r>
          </a:p>
          <a:p>
            <a:pPr marL="571500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Follow conference guidelines for posters</a:t>
            </a:r>
          </a:p>
          <a:p>
            <a:pPr marL="571500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Set poster size: Design </a:t>
            </a: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</a:t>
            </a: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 Slide Size </a:t>
            </a: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</a:t>
            </a: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 Custom Slide Size</a:t>
            </a:r>
          </a:p>
        </p:txBody>
      </p:sp>
      <p:sp>
        <p:nvSpPr>
          <p:cNvPr id="31" name="TextBox 19">
            <a:extLst>
              <a:ext uri="{FF2B5EF4-FFF2-40B4-BE49-F238E27FC236}">
                <a16:creationId xmlns:a16="http://schemas.microsoft.com/office/drawing/2014/main" id="{0656D845-4967-E648-8E20-C95E7464AB4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03374" y="16878759"/>
            <a:ext cx="15244365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 sz="6000" dirty="0">
                <a:solidFill>
                  <a:srgbClr val="005E63"/>
                </a:solidFill>
                <a:cs typeface="Arial" charset="0"/>
              </a:rPr>
              <a:t>Objective / Purpose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5CD7C422-F1EF-9E42-923B-0C0377BCABFE}"/>
              </a:ext>
            </a:extLst>
          </p:cNvPr>
          <p:cNvSpPr txBox="1"/>
          <p:nvPr/>
        </p:nvSpPr>
        <p:spPr>
          <a:xfrm>
            <a:off x="2057858" y="18088030"/>
            <a:ext cx="14316626" cy="18276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“The purpose of this project is….”</a:t>
            </a:r>
          </a:p>
          <a:p>
            <a:pPr marL="571500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Goals / aims for the project</a:t>
            </a:r>
          </a:p>
          <a:p>
            <a:pPr marL="571500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Make sure poster addresses these objectives</a:t>
            </a:r>
          </a:p>
        </p:txBody>
      </p:sp>
      <p:sp>
        <p:nvSpPr>
          <p:cNvPr id="10" name="TextBox 19">
            <a:extLst>
              <a:ext uri="{FF2B5EF4-FFF2-40B4-BE49-F238E27FC236}">
                <a16:creationId xmlns:a16="http://schemas.microsoft.com/office/drawing/2014/main" id="{4E2EC153-D6E5-DA48-9299-7C32694B562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03374" y="21672527"/>
            <a:ext cx="15244365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 sz="6000" dirty="0">
                <a:solidFill>
                  <a:srgbClr val="005E63"/>
                </a:solidFill>
                <a:cs typeface="Arial" charset="0"/>
              </a:rPr>
              <a:t>Methods</a:t>
            </a:r>
          </a:p>
        </p:txBody>
      </p:sp>
      <p:sp>
        <p:nvSpPr>
          <p:cNvPr id="11" name="TextBox 21">
            <a:extLst>
              <a:ext uri="{FF2B5EF4-FFF2-40B4-BE49-F238E27FC236}">
                <a16:creationId xmlns:a16="http://schemas.microsoft.com/office/drawing/2014/main" id="{ABDAC24E-6628-8446-9CD4-31021E35BA9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57858" y="22875091"/>
            <a:ext cx="14318214" cy="88635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571500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Brief description of research methods</a:t>
            </a:r>
          </a:p>
          <a:p>
            <a:pPr marL="571500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Sample / subject selection</a:t>
            </a:r>
          </a:p>
          <a:p>
            <a:pPr marL="571500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Study design</a:t>
            </a:r>
          </a:p>
          <a:p>
            <a:pPr marL="571500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Instruments / Tools / Materials / Measures used</a:t>
            </a:r>
          </a:p>
          <a:p>
            <a:pPr marL="571500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Data analysis methods</a:t>
            </a:r>
          </a:p>
          <a:p>
            <a:pPr marL="571500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Consider diagrams / flow charts</a:t>
            </a:r>
          </a:p>
          <a:p>
            <a:endParaRPr lang="en-US" sz="3600" u="sng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3600" b="1" dirty="0">
                <a:latin typeface="Arial" panose="020B0604020202020204" pitchFamily="34" charset="0"/>
                <a:cs typeface="Arial" panose="020B0604020202020204" pitchFamily="34" charset="0"/>
              </a:rPr>
              <a:t>Poster tips 2 – Content</a:t>
            </a:r>
          </a:p>
          <a:p>
            <a:pPr marL="571500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Your poster is an “illustrated abstract” or a storyboard of your project</a:t>
            </a:r>
          </a:p>
          <a:p>
            <a:pPr marL="571500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It should be attractive / eye–catching</a:t>
            </a:r>
          </a:p>
          <a:p>
            <a:pPr marL="571500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Select 1-2 take-home points – it is not a mini-manuscript</a:t>
            </a:r>
          </a:p>
          <a:p>
            <a:pPr marL="571500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Use bullet points and sentence fragments</a:t>
            </a:r>
          </a:p>
          <a:p>
            <a:pPr marL="571500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White space helps with readability</a:t>
            </a:r>
          </a:p>
          <a:p>
            <a:pPr marL="571500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Can be read in 3-5 minutes</a:t>
            </a:r>
            <a:endParaRPr lang="en-US" sz="3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Box 22">
            <a:extLst>
              <a:ext uri="{FF2B5EF4-FFF2-40B4-BE49-F238E27FC236}">
                <a16:creationId xmlns:a16="http://schemas.microsoft.com/office/drawing/2014/main" id="{D511944D-E2B9-954E-BF17-9FB5EC8E3D9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981017" y="8464062"/>
            <a:ext cx="15267782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 sz="6000" dirty="0">
                <a:solidFill>
                  <a:srgbClr val="005E63"/>
                </a:solidFill>
                <a:cs typeface="Arial" charset="0"/>
              </a:rPr>
              <a:t>Results</a:t>
            </a:r>
          </a:p>
        </p:txBody>
      </p:sp>
      <p:sp>
        <p:nvSpPr>
          <p:cNvPr id="13" name="TextBox 25">
            <a:extLst>
              <a:ext uri="{FF2B5EF4-FFF2-40B4-BE49-F238E27FC236}">
                <a16:creationId xmlns:a16="http://schemas.microsoft.com/office/drawing/2014/main" id="{BEC0326D-929B-9D48-A613-0CAE98577F5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497623" y="9921178"/>
            <a:ext cx="6552124" cy="53842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571500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Describe sample</a:t>
            </a:r>
          </a:p>
          <a:p>
            <a:pPr marL="571500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Analysis results /findings</a:t>
            </a:r>
          </a:p>
          <a:p>
            <a:pPr marL="571500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Images &gt; Words </a:t>
            </a:r>
          </a:p>
          <a:p>
            <a:pPr marL="1314450" lvl="1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Graphs / Charts</a:t>
            </a:r>
          </a:p>
          <a:p>
            <a:pPr marL="1314450" lvl="1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Tables</a:t>
            </a:r>
          </a:p>
          <a:p>
            <a:pPr marL="1314450" lvl="1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Photos</a:t>
            </a:r>
          </a:p>
          <a:p>
            <a:pPr marL="571500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Don’t duplicate information – include in images or in text</a:t>
            </a:r>
          </a:p>
          <a:p>
            <a:pPr marL="571500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Clearly label images </a:t>
            </a:r>
          </a:p>
        </p:txBody>
      </p:sp>
      <p:pic>
        <p:nvPicPr>
          <p:cNvPr id="20" name="Picture 39" descr="bacteria dots">
            <a:extLst>
              <a:ext uri="{FF2B5EF4-FFF2-40B4-BE49-F238E27FC236}">
                <a16:creationId xmlns:a16="http://schemas.microsoft.com/office/drawing/2014/main" id="{D7F91574-A07E-2641-8558-AF6450BFDEFF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accent5">
                <a:lumMod val="20000"/>
                <a:lumOff val="80000"/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hotocopy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603200" y="9953387"/>
            <a:ext cx="6970122" cy="352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" name="TextBox 40">
            <a:extLst>
              <a:ext uri="{FF2B5EF4-FFF2-40B4-BE49-F238E27FC236}">
                <a16:creationId xmlns:a16="http://schemas.microsoft.com/office/drawing/2014/main" id="{E768594F-2287-524E-942F-EB615B27EB6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216932" y="13765821"/>
            <a:ext cx="5864682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 sz="3200" dirty="0">
                <a:cs typeface="Arial" charset="0"/>
              </a:rPr>
              <a:t>Place descriptions or summary statements near the corresponding image</a:t>
            </a:r>
          </a:p>
        </p:txBody>
      </p:sp>
      <p:pic>
        <p:nvPicPr>
          <p:cNvPr id="16" name="Picture 30" descr="bar graph">
            <a:extLst>
              <a:ext uri="{FF2B5EF4-FFF2-40B4-BE49-F238E27FC236}">
                <a16:creationId xmlns:a16="http://schemas.microsoft.com/office/drawing/2014/main" id="{D9DFFA4B-2A60-2144-8B86-18446739ED40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494735" y="16610370"/>
            <a:ext cx="5504949" cy="3900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29" descr="line graph">
            <a:extLst>
              <a:ext uri="{FF2B5EF4-FFF2-40B4-BE49-F238E27FC236}">
                <a16:creationId xmlns:a16="http://schemas.microsoft.com/office/drawing/2014/main" id="{EFCCB27F-E75E-FB41-9239-D78F94688B11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521672" y="21433175"/>
            <a:ext cx="4813477" cy="31266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31" descr="pie chart">
            <a:extLst>
              <a:ext uri="{FF2B5EF4-FFF2-40B4-BE49-F238E27FC236}">
                <a16:creationId xmlns:a16="http://schemas.microsoft.com/office/drawing/2014/main" id="{952A0F06-3D9C-804F-B97A-63B436D696E5}"/>
              </a:ext>
            </a:extLst>
          </p:cNvPr>
          <p:cNvPicPr>
            <a:picLocks noChangeAspect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026384" y="25273508"/>
            <a:ext cx="3928039" cy="36302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" name="TextBox 40">
            <a:extLst>
              <a:ext uri="{FF2B5EF4-FFF2-40B4-BE49-F238E27FC236}">
                <a16:creationId xmlns:a16="http://schemas.microsoft.com/office/drawing/2014/main" id="{2D20BE38-48EC-AE48-894D-2770A80621B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494735" y="29389925"/>
            <a:ext cx="5769890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3200" dirty="0">
                <a:cs typeface="Arial" charset="0"/>
              </a:rPr>
              <a:t>Place descriptions or summary statements near the corresponding image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DBC41888-38DD-9B4E-A169-86875EFE4AA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708660" y="16878759"/>
            <a:ext cx="7864661" cy="100878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3600" b="1" dirty="0">
                <a:cs typeface="Arial" charset="0"/>
              </a:rPr>
              <a:t>Poster tips 3 – Design</a:t>
            </a:r>
          </a:p>
          <a:p>
            <a:pPr marL="571500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Sketch layout in advance – logical reading flow, easy to follow</a:t>
            </a:r>
          </a:p>
          <a:p>
            <a:pPr marL="571500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Font</a:t>
            </a:r>
          </a:p>
          <a:p>
            <a:pPr marL="1314450" lvl="1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Use Arial</a:t>
            </a:r>
          </a:p>
          <a:p>
            <a:pPr marL="1314450" lvl="1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Legible from 6-10 feet away</a:t>
            </a:r>
          </a:p>
          <a:p>
            <a:pPr marL="1314450" lvl="1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Minimum 24 point for body text</a:t>
            </a:r>
          </a:p>
          <a:p>
            <a:pPr marL="571500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No more than 3 colors</a:t>
            </a:r>
          </a:p>
          <a:p>
            <a:pPr marL="571500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Images often look better with a border around them</a:t>
            </a:r>
          </a:p>
          <a:p>
            <a:pPr marL="571500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Consistent formatting across poster</a:t>
            </a:r>
          </a:p>
          <a:p>
            <a:pPr marL="571500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Align text and boxes</a:t>
            </a:r>
          </a:p>
          <a:p>
            <a:pPr marL="1314450" lvl="1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Shape Format or Picture Format menu tabs</a:t>
            </a:r>
          </a:p>
          <a:p>
            <a:pPr marL="1314450" lvl="1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Turn on gridlines and guides (View menu tab)</a:t>
            </a:r>
          </a:p>
        </p:txBody>
      </p:sp>
      <p:sp>
        <p:nvSpPr>
          <p:cNvPr id="14" name="TextBox 28">
            <a:extLst>
              <a:ext uri="{FF2B5EF4-FFF2-40B4-BE49-F238E27FC236}">
                <a16:creationId xmlns:a16="http://schemas.microsoft.com/office/drawing/2014/main" id="{CD7B4B77-EE75-694C-98C7-B5FAC0B6873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358658" y="8478329"/>
            <a:ext cx="15244368" cy="1938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 sz="6000" dirty="0">
                <a:solidFill>
                  <a:srgbClr val="005E63"/>
                </a:solidFill>
                <a:cs typeface="Arial" charset="0"/>
              </a:rPr>
              <a:t>Discussion / Conclusion / </a:t>
            </a:r>
            <a:br>
              <a:rPr lang="en-US" sz="6000" dirty="0">
                <a:solidFill>
                  <a:srgbClr val="005E63"/>
                </a:solidFill>
                <a:cs typeface="Arial" charset="0"/>
              </a:rPr>
            </a:br>
            <a:r>
              <a:rPr lang="en-US" sz="6000" dirty="0">
                <a:solidFill>
                  <a:srgbClr val="005E63"/>
                </a:solidFill>
                <a:cs typeface="Arial" charset="0"/>
              </a:rPr>
              <a:t>Future Directions</a:t>
            </a:r>
          </a:p>
        </p:txBody>
      </p:sp>
      <p:sp>
        <p:nvSpPr>
          <p:cNvPr id="18" name="TextBox 32">
            <a:extLst>
              <a:ext uri="{FF2B5EF4-FFF2-40B4-BE49-F238E27FC236}">
                <a16:creationId xmlns:a16="http://schemas.microsoft.com/office/drawing/2014/main" id="{7303663C-FD50-4A46-BA68-C2898778F1C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032079" y="10609374"/>
            <a:ext cx="13922339" cy="135670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571500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Emphasize primary take-home points</a:t>
            </a:r>
          </a:p>
          <a:p>
            <a:pPr marL="571500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Was hypothesis supported?</a:t>
            </a:r>
          </a:p>
          <a:p>
            <a:pPr marL="571500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How do findings fit in with existing literature?</a:t>
            </a:r>
          </a:p>
          <a:p>
            <a:pPr marL="571500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Why are your findings significant / new insights?</a:t>
            </a:r>
          </a:p>
          <a:p>
            <a:pPr marL="571500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Implications of findings</a:t>
            </a:r>
          </a:p>
          <a:p>
            <a:pPr marL="571500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What direction should future research take?</a:t>
            </a:r>
          </a:p>
          <a:p>
            <a:endParaRPr lang="en-US" sz="3600" dirty="0">
              <a:cs typeface="Arial" charset="0"/>
            </a:endParaRPr>
          </a:p>
          <a:p>
            <a:r>
              <a:rPr lang="en-US" sz="3600" b="1" dirty="0">
                <a:cs typeface="Arial" charset="0"/>
              </a:rPr>
              <a:t>Poster tips 4 – Accessibility for people who have visual disabilities</a:t>
            </a:r>
          </a:p>
          <a:p>
            <a:pPr marL="571500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No italics</a:t>
            </a:r>
          </a:p>
          <a:p>
            <a:pPr marL="571500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No red and green together</a:t>
            </a:r>
          </a:p>
          <a:p>
            <a:pPr marL="571500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Left aligned</a:t>
            </a:r>
          </a:p>
          <a:p>
            <a:pPr marL="571500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Simple fonts</a:t>
            </a:r>
          </a:p>
          <a:p>
            <a:pPr marL="571500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No text on top of a photo</a:t>
            </a:r>
          </a:p>
          <a:p>
            <a:pPr marL="571500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High contrast between text and background</a:t>
            </a:r>
          </a:p>
          <a:p>
            <a:pPr marL="0" marR="0" lvl="1" indent="0">
              <a:lnSpc>
                <a:spcPct val="107000"/>
              </a:lnSpc>
              <a:tabLst>
                <a:tab pos="914400" algn="l"/>
              </a:tabLst>
            </a:pPr>
            <a:endParaRPr lang="en-US" sz="3600" u="sng" dirty="0">
              <a:cs typeface="Arial" charset="0"/>
            </a:endParaRPr>
          </a:p>
          <a:p>
            <a:pPr marL="0" marR="0" lvl="1" indent="0">
              <a:lnSpc>
                <a:spcPct val="107000"/>
              </a:lnSpc>
              <a:tabLst>
                <a:tab pos="914400" algn="l"/>
              </a:tabLst>
            </a:pPr>
            <a:r>
              <a:rPr lang="en-US" sz="3600" b="1" dirty="0">
                <a:cs typeface="Arial" charset="0"/>
              </a:rPr>
              <a:t>Poster tips 5 – Conference preparation</a:t>
            </a:r>
          </a:p>
          <a:p>
            <a:pPr marL="571500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Allow adequate time for printing (at least 1 week)</a:t>
            </a:r>
          </a:p>
          <a:p>
            <a:pPr marL="571500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Consider handouts of posters or adding a QR code link to poster or other info</a:t>
            </a:r>
          </a:p>
          <a:p>
            <a:pPr marL="571500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Have business cards / include your contact information on poster</a:t>
            </a:r>
          </a:p>
          <a:p>
            <a:pPr marL="571500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Prepare 3-5 minute response to “tell me about your poster/ project”</a:t>
            </a:r>
          </a:p>
        </p:txBody>
      </p:sp>
      <p:sp>
        <p:nvSpPr>
          <p:cNvPr id="33" name="TextBox 28">
            <a:extLst>
              <a:ext uri="{FF2B5EF4-FFF2-40B4-BE49-F238E27FC236}">
                <a16:creationId xmlns:a16="http://schemas.microsoft.com/office/drawing/2014/main" id="{647E5E2C-A38C-1A4C-9802-0402AF3A14E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358658" y="28702516"/>
            <a:ext cx="15244368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 sz="6000" dirty="0">
                <a:solidFill>
                  <a:srgbClr val="005E63"/>
                </a:solidFill>
                <a:cs typeface="Arial" charset="0"/>
              </a:rPr>
              <a:t>References</a:t>
            </a:r>
          </a:p>
        </p:txBody>
      </p:sp>
      <p:sp>
        <p:nvSpPr>
          <p:cNvPr id="19" name="TextBox 37">
            <a:extLst>
              <a:ext uri="{FF2B5EF4-FFF2-40B4-BE49-F238E27FC236}">
                <a16:creationId xmlns:a16="http://schemas.microsoft.com/office/drawing/2014/main" id="{05B3D2BF-4921-3E4A-947B-91011A4E51A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032079" y="30080579"/>
            <a:ext cx="14369584" cy="3046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>
                <a:cs typeface="Arial" charset="0"/>
              </a:rPr>
              <a:t>https://</a:t>
            </a:r>
            <a:r>
              <a:rPr lang="en-US" sz="2400" dirty="0" err="1">
                <a:cs typeface="Arial" charset="0"/>
              </a:rPr>
              <a:t>brandwise.unmc.edu</a:t>
            </a:r>
            <a:r>
              <a:rPr lang="en-US" sz="2400" dirty="0">
                <a:cs typeface="Arial" charset="0"/>
              </a:rPr>
              <a:t>/</a:t>
            </a:r>
            <a:r>
              <a:rPr lang="en-US" sz="2400" dirty="0" err="1">
                <a:cs typeface="Arial" charset="0"/>
              </a:rPr>
              <a:t>unmc</a:t>
            </a:r>
            <a:r>
              <a:rPr lang="en-US" sz="2400" dirty="0">
                <a:cs typeface="Arial" charset="0"/>
              </a:rPr>
              <a:t>/templates/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>
                <a:cs typeface="Arial" charset="0"/>
              </a:rPr>
              <a:t>https://</a:t>
            </a:r>
            <a:r>
              <a:rPr lang="en-US" sz="2400" dirty="0" err="1">
                <a:cs typeface="Arial" charset="0"/>
              </a:rPr>
              <a:t>sites.google.com</a:t>
            </a:r>
            <a:r>
              <a:rPr lang="en-US" sz="2400" dirty="0">
                <a:cs typeface="Arial" charset="0"/>
              </a:rPr>
              <a:t>/</a:t>
            </a:r>
            <a:r>
              <a:rPr lang="en-US" sz="2400" dirty="0" err="1">
                <a:cs typeface="Arial" charset="0"/>
              </a:rPr>
              <a:t>ncsu.edu</a:t>
            </a:r>
            <a:r>
              <a:rPr lang="en-US" sz="2400" dirty="0">
                <a:cs typeface="Arial" charset="0"/>
              </a:rPr>
              <a:t>/effective-posters/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>
                <a:cs typeface="Arial" charset="0"/>
              </a:rPr>
              <a:t>https://</a:t>
            </a:r>
            <a:r>
              <a:rPr lang="en-US" sz="2400" dirty="0" err="1">
                <a:cs typeface="Arial" charset="0"/>
              </a:rPr>
              <a:t>guides.library.cornell.edu</a:t>
            </a:r>
            <a:r>
              <a:rPr lang="en-US" sz="2400" dirty="0">
                <a:cs typeface="Arial" charset="0"/>
              </a:rPr>
              <a:t>/poster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/>
              <a:t>Calbraith, D. (2020). How to develop and present a conference poster. </a:t>
            </a:r>
            <a:r>
              <a:rPr lang="en-US" sz="2400" i="1" dirty="0"/>
              <a:t>Nursing Standard. </a:t>
            </a:r>
            <a:r>
              <a:rPr lang="en-US" sz="2400" i="1" dirty="0" err="1"/>
              <a:t>doi</a:t>
            </a:r>
            <a:r>
              <a:rPr lang="en-US" sz="2400" dirty="0"/>
              <a:t>, </a:t>
            </a:r>
            <a:r>
              <a:rPr lang="en-US" sz="2400" i="1" dirty="0"/>
              <a:t>10</a:t>
            </a:r>
            <a:r>
              <a:rPr lang="en-US" sz="2400" dirty="0"/>
              <a:t>.</a:t>
            </a:r>
            <a:endParaRPr lang="en-US" sz="2400" dirty="0">
              <a:cs typeface="Arial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/>
              <a:t>Hess, G. R., Tosney, K. W., &amp; Liegel, L. H. (2009). Creating effective poster presentations: AMEE Guide no. 40. </a:t>
            </a:r>
            <a:r>
              <a:rPr lang="en-US" sz="2400" i="1" dirty="0"/>
              <a:t>Medical teacher</a:t>
            </a:r>
            <a:r>
              <a:rPr lang="en-US" sz="2400" dirty="0"/>
              <a:t>, </a:t>
            </a:r>
            <a:r>
              <a:rPr lang="en-US" sz="2400" i="1" dirty="0"/>
              <a:t>31</a:t>
            </a:r>
            <a:r>
              <a:rPr lang="en-US" sz="2400" dirty="0"/>
              <a:t>(4), 319-321.</a:t>
            </a:r>
            <a:endParaRPr lang="en-US" sz="2400" dirty="0">
              <a:cs typeface="Arial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/>
              <a:t>Wood, G. J., &amp; Morrison, R. S. (2011). Writing abstracts and developing posters for national meetings. </a:t>
            </a:r>
            <a:r>
              <a:rPr lang="en-US" sz="2400" i="1" dirty="0"/>
              <a:t>Journal of palliative medicine</a:t>
            </a:r>
            <a:r>
              <a:rPr lang="en-US" sz="2400" dirty="0"/>
              <a:t>, </a:t>
            </a:r>
            <a:r>
              <a:rPr lang="en-US" sz="2400" i="1" dirty="0"/>
              <a:t>14</a:t>
            </a:r>
            <a:r>
              <a:rPr lang="en-US" sz="2400" dirty="0"/>
              <a:t>(3), 353-359.</a:t>
            </a:r>
            <a:endParaRPr lang="en-US" sz="2400" dirty="0">
              <a:cs typeface="Arial" charset="0"/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24A806F6-133E-AC4D-A061-794BE552E1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18582349" y="16801063"/>
            <a:ext cx="5682276" cy="3633909"/>
          </a:xfrm>
          <a:prstGeom prst="rect">
            <a:avLst/>
          </a:prstGeom>
          <a:noFill/>
          <a:ln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chemeClr val="bg2">
                    <a:lumMod val="90000"/>
                  </a:schemeClr>
                </a:solidFill>
              </a:ln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89EFFF49-5419-AC4C-BE02-899F6B2DB26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18625397" y="20992360"/>
            <a:ext cx="5682276" cy="3633909"/>
          </a:xfrm>
          <a:prstGeom prst="rect">
            <a:avLst/>
          </a:prstGeom>
          <a:noFill/>
          <a:ln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chemeClr val="bg2">
                    <a:lumMod val="90000"/>
                  </a:schemeClr>
                </a:solidFill>
              </a:ln>
            </a:endParaRP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541DE778-7298-EC48-AF26-0272A8E45F6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18582349" y="25183656"/>
            <a:ext cx="5682276" cy="3633909"/>
          </a:xfrm>
          <a:prstGeom prst="rect">
            <a:avLst/>
          </a:prstGeom>
          <a:noFill/>
          <a:ln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chemeClr val="bg2">
                    <a:lumMod val="90000"/>
                  </a:schemeClr>
                </a:solidFill>
              </a:ln>
            </a:endParaRPr>
          </a:p>
        </p:txBody>
      </p:sp>
    </p:spTree>
    <p:extLst>
      <p:ext uri="{BB962C8B-B14F-4D97-AF65-F5344CB8AC3E}">
        <p14:creationId xmlns:p14="http://schemas.microsoft.com/office/powerpoint/2010/main" val="2825057572"/>
      </p:ext>
    </p:extLst>
  </p:cSld>
  <p:clrMapOvr>
    <a:masterClrMapping/>
  </p:clrMapOvr>
</p:sld>
</file>

<file path=ppt/theme/theme1.xml><?xml version="1.0" encoding="utf-8"?>
<a:theme xmlns:a="http://schemas.openxmlformats.org/drawingml/2006/main" name="UNMC-Theme1">
  <a:themeElements>
    <a:clrScheme name="Custom 1">
      <a:dk1>
        <a:sysClr val="windowText" lastClr="000000"/>
      </a:dk1>
      <a:lt1>
        <a:sysClr val="window" lastClr="FFFFFF"/>
      </a:lt1>
      <a:dk2>
        <a:srgbClr val="303B41"/>
      </a:dk2>
      <a:lt2>
        <a:srgbClr val="DCDDDF"/>
      </a:lt2>
      <a:accent1>
        <a:srgbClr val="AD122A"/>
      </a:accent1>
      <a:accent2>
        <a:srgbClr val="005E63"/>
      </a:accent2>
      <a:accent3>
        <a:srgbClr val="00B2B9"/>
      </a:accent3>
      <a:accent4>
        <a:srgbClr val="A1B426"/>
      </a:accent4>
      <a:accent5>
        <a:srgbClr val="F26721"/>
      </a:accent5>
      <a:accent6>
        <a:srgbClr val="FCB614"/>
      </a:accent6>
      <a:hlink>
        <a:srgbClr val="002957"/>
      </a:hlink>
      <a:folHlink>
        <a:srgbClr val="129DB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UNMC-Theme1" id="{8EF01B1E-9DFC-494C-AC3E-5BE6BC8B2399}" vid="{BBF8300F-5B1F-C149-BD60-AC602127EF19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UNMC-Theme1</Template>
  <TotalTime>6970</TotalTime>
  <Words>1203</Words>
  <Application>Microsoft Macintosh PowerPoint</Application>
  <PresentationFormat>Custom</PresentationFormat>
  <Paragraphs>169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Arial Bold</vt:lpstr>
      <vt:lpstr>Calibri</vt:lpstr>
      <vt:lpstr>UNMC-Theme1</vt:lpstr>
      <vt:lpstr>This will be the title for the scientific poster.  It should be short and impactful.</vt:lpstr>
      <vt:lpstr>This will be the title for the scientific poster.  It should be brief and impactful.</vt:lpstr>
    </vt:vector>
  </TitlesOfParts>
  <Company>Metro Community College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Tom Waples</dc:creator>
  <cp:lastModifiedBy>Waples, Tom A</cp:lastModifiedBy>
  <cp:revision>42</cp:revision>
  <cp:lastPrinted>2015-07-24T19:55:40Z</cp:lastPrinted>
  <dcterms:created xsi:type="dcterms:W3CDTF">2010-12-02T21:49:18Z</dcterms:created>
  <dcterms:modified xsi:type="dcterms:W3CDTF">2025-08-15T19:10:35Z</dcterms:modified>
</cp:coreProperties>
</file>