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9" r:id="rId2"/>
    <p:sldId id="261" r:id="rId3"/>
  </p:sldIdLst>
  <p:sldSz cx="51206400" cy="36576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6">
          <p15:clr>
            <a:srgbClr val="A4A3A4"/>
          </p15:clr>
        </p15:guide>
        <p15:guide id="2" pos="226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957"/>
    <a:srgbClr val="DAEFF0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42"/>
    <p:restoredTop sz="94658"/>
  </p:normalViewPr>
  <p:slideViewPr>
    <p:cSldViewPr snapToGrid="0">
      <p:cViewPr varScale="1">
        <p:scale>
          <a:sx n="21" d="100"/>
          <a:sy n="21" d="100"/>
        </p:scale>
        <p:origin x="1112" y="264"/>
      </p:cViewPr>
      <p:guideLst>
        <p:guide orient="horz" pos="1626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FDAD2-06B6-4A42-8793-C2B2A57EB90A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09688" y="1162050"/>
            <a:ext cx="43910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5561F-02C2-404A-A9A2-99CAA8D8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0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ary w/Header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8EC07F96-57DD-B941-8CDC-E791970BC3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138111-F771-6C42-B9B0-6C697F13F53C}"/>
              </a:ext>
            </a:extLst>
          </p:cNvPr>
          <p:cNvSpPr/>
          <p:nvPr userDrawn="1"/>
        </p:nvSpPr>
        <p:spPr>
          <a:xfrm>
            <a:off x="-1" y="-20053"/>
            <a:ext cx="51206400" cy="7402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9EB9D6-AC8F-7A41-AF72-5B7A7AC243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869C0C-EC15-7148-820F-1A4A76CD45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1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ary w/Header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9977E34-A5E4-2747-9510-1020A5009C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06400" cy="36576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138111-F771-6C42-B9B0-6C697F13F53C}"/>
              </a:ext>
            </a:extLst>
          </p:cNvPr>
          <p:cNvSpPr/>
          <p:nvPr userDrawn="1"/>
        </p:nvSpPr>
        <p:spPr>
          <a:xfrm>
            <a:off x="-1" y="-20053"/>
            <a:ext cx="51206400" cy="74022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9EB9D6-AC8F-7A41-AF72-5B7A7AC243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504657" y="34832693"/>
            <a:ext cx="2899521" cy="11772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869C0C-EC15-7148-820F-1A4A76CD45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861275" y="1004025"/>
            <a:ext cx="10252992" cy="174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0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4630" y="9738595"/>
            <a:ext cx="30230480" cy="5092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630" y="1945413"/>
            <a:ext cx="30230480" cy="70715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9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8" r:id="rId2"/>
  </p:sldLayoutIdLst>
  <p:txStyles>
    <p:titleStyle>
      <a:lvl1pPr algn="l" defTabSz="1662562" rtl="0" eaLnBrk="1" latinLnBrk="0" hangingPunct="1">
        <a:lnSpc>
          <a:spcPct val="90000"/>
        </a:lnSpc>
        <a:spcBef>
          <a:spcPct val="0"/>
        </a:spcBef>
        <a:buNone/>
        <a:defRPr sz="10909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1662562" rtl="0" eaLnBrk="1" latinLnBrk="0" hangingPunct="1">
        <a:lnSpc>
          <a:spcPct val="90000"/>
        </a:lnSpc>
        <a:spcBef>
          <a:spcPct val="20000"/>
        </a:spcBef>
        <a:buFontTx/>
        <a:buNone/>
        <a:defRPr sz="5091" kern="1200">
          <a:solidFill>
            <a:schemeClr val="tx1"/>
          </a:solidFill>
          <a:latin typeface="Arial"/>
          <a:ea typeface="+mn-ea"/>
          <a:cs typeface="Arial"/>
        </a:defRPr>
      </a:lvl1pPr>
      <a:lvl2pPr marL="2701663" indent="-1039101" algn="l" defTabSz="1662562" rtl="0" eaLnBrk="1" latinLnBrk="0" hangingPunct="1"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+mn-lt"/>
          <a:ea typeface="+mn-ea"/>
          <a:cs typeface="+mn-cs"/>
        </a:defRPr>
      </a:lvl2pPr>
      <a:lvl3pPr marL="4156405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5091" kern="1200">
          <a:solidFill>
            <a:schemeClr val="tx1"/>
          </a:solidFill>
          <a:latin typeface="Arial"/>
          <a:ea typeface="+mn-ea"/>
          <a:cs typeface="Arial"/>
        </a:defRPr>
      </a:lvl3pPr>
      <a:lvl4pPr marL="5818967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5091" kern="1200">
          <a:solidFill>
            <a:schemeClr val="tx1"/>
          </a:solidFill>
          <a:latin typeface="Arial"/>
          <a:ea typeface="+mn-ea"/>
          <a:cs typeface="Arial"/>
        </a:defRPr>
      </a:lvl4pPr>
      <a:lvl5pPr marL="7481529" indent="-831281" algn="l" defTabSz="1662562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5091" kern="1200">
          <a:solidFill>
            <a:schemeClr val="tx1"/>
          </a:solidFill>
          <a:latin typeface="Arial"/>
          <a:ea typeface="+mn-ea"/>
          <a:cs typeface="Arial"/>
        </a:defRPr>
      </a:lvl5pPr>
      <a:lvl6pPr marL="9144091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6pPr>
      <a:lvl7pPr marL="10806654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7pPr>
      <a:lvl8pPr marL="12469216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8pPr>
      <a:lvl9pPr marL="14131778" indent="-831281" algn="l" defTabSz="1662562" rtl="0" eaLnBrk="1" latinLnBrk="0" hangingPunct="1">
        <a:spcBef>
          <a:spcPct val="20000"/>
        </a:spcBef>
        <a:buFont typeface="Arial"/>
        <a:buChar char="•"/>
        <a:defRPr sz="7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1pPr>
      <a:lvl2pPr marL="166256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2pPr>
      <a:lvl3pPr marL="3325124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3pPr>
      <a:lvl4pPr marL="4987686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4pPr>
      <a:lvl5pPr marL="6650248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5pPr>
      <a:lvl6pPr marL="8312810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6pPr>
      <a:lvl7pPr marL="9975372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7pPr>
      <a:lvl8pPr marL="11637935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8pPr>
      <a:lvl9pPr marL="13300497" algn="l" defTabSz="1662562" rtl="0" eaLnBrk="1" latinLnBrk="0" hangingPunct="1">
        <a:defRPr sz="65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>
            <a:extLst>
              <a:ext uri="{FF2B5EF4-FFF2-40B4-BE49-F238E27FC236}">
                <a16:creationId xmlns:a16="http://schemas.microsoft.com/office/drawing/2014/main" id="{D62267C1-D3F8-194A-9ADF-656E9D21DB6E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783844" y="895896"/>
            <a:ext cx="33454574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short and impactful.</a:t>
            </a:r>
            <a:endParaRPr kumimoji="0" lang="en-US" sz="10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Bold" charset="0"/>
              <a:ea typeface="ＭＳ Ｐゴシック" charset="0"/>
              <a:cs typeface="Arial Bold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2A8C3D95-4400-234A-988F-7546C1D25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49230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Department of Pathology &amp; Microbiology, University of Nebraska Medical Center, Omaha, NE 68198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EA2765-943F-2547-8A4E-7C5C371C4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4C801E-3E59-8A45-8FE0-C5B96E743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0354B5-9E18-F546-8D54-28F172963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630056-C0FC-694D-BFEA-805641B93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535DB90-175E-AF49-8A7B-1A1D7625F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B5745-5FBC-A944-A2FD-6F8BFC257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8BDE44A3-A574-9A43-B299-428FBA7AB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EEE2F2-D690-5848-8C60-0845B4342A6A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brandwise.unmc.edu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F0869746-B7E5-5E44-9AF1-14D1944A6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1374CA-0995-6B44-9FBF-956387C79FDE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5DA35513-670E-9B4C-9EFF-B9F1EDAA0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121BF7D0-9BE0-CD4E-8F13-879FA9204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C288402C-070B-424C-B0C0-B6380428C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74265A64-6204-A64E-9279-563DF3AC3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0" name="Picture 39" descr="bacteria dots">
            <a:extLst>
              <a:ext uri="{FF2B5EF4-FFF2-40B4-BE49-F238E27FC236}">
                <a16:creationId xmlns:a16="http://schemas.microsoft.com/office/drawing/2014/main" id="{AF5E6962-B02F-3349-9040-C6F7AAFFB3E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F4EAC63B-F174-A14B-B8FC-42E143125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6" name="Picture 30" descr="bar graph">
            <a:extLst>
              <a:ext uri="{FF2B5EF4-FFF2-40B4-BE49-F238E27FC236}">
                <a16:creationId xmlns:a16="http://schemas.microsoft.com/office/drawing/2014/main" id="{A45A7F89-8CDF-DC44-9469-EAF371A7503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line graph">
            <a:extLst>
              <a:ext uri="{FF2B5EF4-FFF2-40B4-BE49-F238E27FC236}">
                <a16:creationId xmlns:a16="http://schemas.microsoft.com/office/drawing/2014/main" id="{6BF127AF-55B2-9E49-9B42-4266D390EAE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pie chart">
            <a:extLst>
              <a:ext uri="{FF2B5EF4-FFF2-40B4-BE49-F238E27FC236}">
                <a16:creationId xmlns:a16="http://schemas.microsoft.com/office/drawing/2014/main" id="{B8B512FA-6A59-0C44-B1DA-35A37CB0832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09514DE9-9593-ED46-BBE5-E41BB7588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959A6F2-9ABD-2C48-9E4D-4F45CC5A9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3DDE189A-7DE5-5D41-B15B-E1BBBD636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03EA6FE4-EC2F-4E43-8359-371E8DF39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415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b="1" dirty="0">
              <a:cs typeface="Arial" charset="0"/>
            </a:endParaRPr>
          </a:p>
        </p:txBody>
      </p:sp>
      <p:sp>
        <p:nvSpPr>
          <p:cNvPr id="33" name="TextBox 28">
            <a:extLst>
              <a:ext uri="{FF2B5EF4-FFF2-40B4-BE49-F238E27FC236}">
                <a16:creationId xmlns:a16="http://schemas.microsoft.com/office/drawing/2014/main" id="{306DFC73-D175-D84B-828C-B50FA6ACBC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9B1188D0-DD97-1344-8766-2B2E53525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AD1760-1358-CF4E-9DDD-4727D3639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87FD809-F2C8-DF47-9D3E-5B17DA38F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E7232A-20AC-B34A-A047-E67D6D6319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0607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7598487-8A53-EC42-BA47-35A875DF6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16629664"/>
            <a:ext cx="15267783" cy="4028156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696B0-5033-AF46-B409-1490FA484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7600" y="8239124"/>
            <a:ext cx="15291199" cy="2608897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28F582-F300-EE40-AF47-B2538419F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2" y="8239124"/>
            <a:ext cx="15267783" cy="193930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DCA65C-F930-774F-A27A-C70007E3C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8239125"/>
            <a:ext cx="15267783" cy="760077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85D057-6663-7440-AB0B-B977678E9E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5" y="21442680"/>
            <a:ext cx="15267783" cy="12885420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8278A4-C77B-6A40-80F6-3555D6ECB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5243" y="28489053"/>
            <a:ext cx="15267782" cy="583904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TextBox 4">
            <a:extLst>
              <a:ext uri="{FF2B5EF4-FFF2-40B4-BE49-F238E27FC236}">
                <a16:creationId xmlns:a16="http://schemas.microsoft.com/office/drawing/2014/main" id="{3CB40941-3B69-8749-AFEE-2B415D3DC9C7}"/>
              </a:ext>
            </a:extLst>
          </p:cNvPr>
          <p:cNvSpPr txBox="1">
            <a:spLocks noGrp="1" noChangeArrowheads="1"/>
          </p:cNvSpPr>
          <p:nvPr>
            <p:ph type="title" idx="4294967295"/>
          </p:nvPr>
        </p:nvSpPr>
        <p:spPr bwMode="auto">
          <a:xfrm>
            <a:off x="1783844" y="895896"/>
            <a:ext cx="33454574" cy="3170099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This will be the title for the scientific poster. </a:t>
            </a:r>
            <a:b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</a:br>
            <a:r>
              <a:rPr kumimoji="0" lang="en-US" sz="10000" b="1" i="0" u="none" strike="noStrike" kern="1200" cap="none" spc="0" normalizeH="0" baseline="0" noProof="0" dirty="0">
                <a:ln>
                  <a:noFill/>
                </a:ln>
                <a:solidFill>
                  <a:srgbClr val="002957"/>
                </a:solidFill>
                <a:effectLst/>
                <a:uLnTx/>
                <a:uFillTx/>
                <a:latin typeface="Arial Bold" charset="0"/>
                <a:ea typeface="ＭＳ Ｐゴシック" charset="0"/>
                <a:cs typeface="Arial Bold" charset="0"/>
              </a:rPr>
              <a:t>It should be brief and impactful.</a:t>
            </a: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82FDC796-1D16-4F44-9691-F9F22AB025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844" y="4492308"/>
            <a:ext cx="38241794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65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6500" dirty="0">
                <a:cs typeface="Arial" charset="0"/>
              </a:rPr>
              <a:t>Department of Pathology &amp; Microbiology, University of Nebraska Medical Center, Omaha, NE 68198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7BAA0194-1F56-A243-9BEE-1079EDC88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8464062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Background / Introduction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DB0F0F-15E7-DF45-A60B-6CC449EDF0C9}"/>
              </a:ext>
            </a:extLst>
          </p:cNvPr>
          <p:cNvSpPr txBox="1"/>
          <p:nvPr/>
        </p:nvSpPr>
        <p:spPr>
          <a:xfrm>
            <a:off x="2059445" y="9660599"/>
            <a:ext cx="14316627" cy="5899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do we know about the topic?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Include only the most pertinent, relevant information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is this work important?</a:t>
            </a:r>
            <a:endParaRPr lang="en-US" sz="3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1 - Preparation</a:t>
            </a:r>
          </a:p>
          <a:p>
            <a:pPr marL="571500" marR="0" lvl="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UNMC branding requirements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Templates: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brandwise.unmc.edu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unmc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/templates 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Follow conference guidelines for posters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Set poster size: Design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Slide Size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Custom Slide Size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3CF1472E-2870-D849-B3F4-AE447D2CA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16878759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Objective / Purpose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FB7376-C534-0F49-B0D0-951667880B8D}"/>
              </a:ext>
            </a:extLst>
          </p:cNvPr>
          <p:cNvSpPr txBox="1"/>
          <p:nvPr/>
        </p:nvSpPr>
        <p:spPr>
          <a:xfrm>
            <a:off x="2057858" y="18088030"/>
            <a:ext cx="14316626" cy="182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“The purpose of this project is….”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Goals / aims for the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poster addresses these objectives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id="{E5B797EA-205E-AF4D-AB7B-31B1704B9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74" y="21672527"/>
            <a:ext cx="1524436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Methods</a:t>
            </a:r>
          </a:p>
        </p:txBody>
      </p:sp>
      <p:sp>
        <p:nvSpPr>
          <p:cNvPr id="11" name="TextBox 21">
            <a:extLst>
              <a:ext uri="{FF2B5EF4-FFF2-40B4-BE49-F238E27FC236}">
                <a16:creationId xmlns:a16="http://schemas.microsoft.com/office/drawing/2014/main" id="{A4C96CF6-D380-B348-BC35-B826F3E55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858" y="22875091"/>
            <a:ext cx="14318214" cy="886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Brief description of research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Sample / subject selection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Study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Instruments / Tools / Materials / Measures used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Data analysis methods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diagrams / flow charts</a:t>
            </a:r>
          </a:p>
          <a:p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Poster tips 2 – Content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Your poster is an “illustrated abstract” or a storyboard of your project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It should be attractive / eye–catching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Select 1-2 take-home points – it is not a mini-manuscript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bullet points and sentence fragments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White space helps with readability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Can be read in 3-5 minutes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B38B89E7-68DD-3746-A331-ACC1C189C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1017" y="8464062"/>
            <a:ext cx="1526778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Results</a:t>
            </a:r>
          </a:p>
        </p:txBody>
      </p:sp>
      <p:sp>
        <p:nvSpPr>
          <p:cNvPr id="13" name="TextBox 25">
            <a:extLst>
              <a:ext uri="{FF2B5EF4-FFF2-40B4-BE49-F238E27FC236}">
                <a16:creationId xmlns:a16="http://schemas.microsoft.com/office/drawing/2014/main" id="{FC887996-1830-E74C-937E-4C7837694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7623" y="9921178"/>
            <a:ext cx="6552124" cy="538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Describe sample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Analysis results /findings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&gt; Words 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Graphs / Charts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Tables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Photos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Don’t duplicate information – include in images or in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Clearly label images </a:t>
            </a:r>
          </a:p>
        </p:txBody>
      </p:sp>
      <p:pic>
        <p:nvPicPr>
          <p:cNvPr id="20" name="Picture 39" descr="bacteria dots">
            <a:extLst>
              <a:ext uri="{FF2B5EF4-FFF2-40B4-BE49-F238E27FC236}">
                <a16:creationId xmlns:a16="http://schemas.microsoft.com/office/drawing/2014/main" id="{A0774FC1-58D3-994C-B391-CEDDBB0A427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00" y="9953387"/>
            <a:ext cx="6970122" cy="35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87361265-C36C-B546-832C-7EB745338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16932" y="13765821"/>
            <a:ext cx="586468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pic>
        <p:nvPicPr>
          <p:cNvPr id="16" name="Picture 30" descr="bar graph">
            <a:extLst>
              <a:ext uri="{FF2B5EF4-FFF2-40B4-BE49-F238E27FC236}">
                <a16:creationId xmlns:a16="http://schemas.microsoft.com/office/drawing/2014/main" id="{464BDA95-65BB-164A-96A3-53429E75EB8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735" y="16610370"/>
            <a:ext cx="5504949" cy="39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9" descr="line graph">
            <a:extLst>
              <a:ext uri="{FF2B5EF4-FFF2-40B4-BE49-F238E27FC236}">
                <a16:creationId xmlns:a16="http://schemas.microsoft.com/office/drawing/2014/main" id="{8A6093F1-087A-5942-B64A-25F8295B162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672" y="21433175"/>
            <a:ext cx="4813477" cy="312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1" descr="pie chart">
            <a:extLst>
              <a:ext uri="{FF2B5EF4-FFF2-40B4-BE49-F238E27FC236}">
                <a16:creationId xmlns:a16="http://schemas.microsoft.com/office/drawing/2014/main" id="{7784E35E-3C00-834B-974D-1BB337E51F9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6384" y="25273508"/>
            <a:ext cx="3928039" cy="36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>
            <a:extLst>
              <a:ext uri="{FF2B5EF4-FFF2-40B4-BE49-F238E27FC236}">
                <a16:creationId xmlns:a16="http://schemas.microsoft.com/office/drawing/2014/main" id="{9FA65399-2FE2-824D-9D8D-BF726030F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4735" y="29389925"/>
            <a:ext cx="576989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Place descriptions or summary statements near the corresponding image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4845CC8-24F4-2441-A5CC-1FC47233E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08660" y="16878759"/>
            <a:ext cx="7864661" cy="100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 dirty="0">
                <a:cs typeface="Arial" charset="0"/>
              </a:rPr>
              <a:t>Poster tips 3 – Design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Sketch layout in advance – logical reading flow, easy to follow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Font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Arial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Legible from 6-10 feet away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Minimum 24 point for body text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more than 3 colors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Images often look better with a border around them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Consistent formatting across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Align text and boxes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Shape Format or Picture Format menu tabs</a:t>
            </a:r>
          </a:p>
          <a:p>
            <a:pPr marL="1314450" lvl="1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Turn on gridlines and guides (View menu tab)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7C72FBDE-BE75-7248-8294-FF51E06DD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8478329"/>
            <a:ext cx="1524436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Discussion / Conclusion / </a:t>
            </a:r>
            <a:br>
              <a:rPr lang="en-US" sz="6000" dirty="0">
                <a:solidFill>
                  <a:srgbClr val="005E63"/>
                </a:solidFill>
                <a:cs typeface="Arial" charset="0"/>
              </a:rPr>
            </a:br>
            <a:r>
              <a:rPr lang="en-US" sz="6000" dirty="0">
                <a:solidFill>
                  <a:srgbClr val="005E63"/>
                </a:solidFill>
                <a:cs typeface="Arial" charset="0"/>
              </a:rPr>
              <a:t>Future Directions</a:t>
            </a: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3944F771-ADEB-7B42-8E60-C5A6688A7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10609374"/>
            <a:ext cx="13922339" cy="135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Emphasize primary take-home points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Was hypothesis supported?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How do findings fit in with existing literature?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Why are your findings significant / new insights?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Implications of findings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What direction should future research take?</a:t>
            </a:r>
          </a:p>
          <a:p>
            <a:endParaRPr lang="en-US" sz="3600" dirty="0">
              <a:cs typeface="Arial" charset="0"/>
            </a:endParaRPr>
          </a:p>
          <a:p>
            <a:r>
              <a:rPr lang="en-US" sz="3600" b="1" dirty="0">
                <a:cs typeface="Arial" charset="0"/>
              </a:rPr>
              <a:t>Poster tips 4 – Accessibility for people who have visual disabilities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italics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red and green together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Left aligned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Simple fonts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No text on top of a photo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High contrast between text and background</a:t>
            </a: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endParaRPr lang="en-US" sz="3600" u="sng" dirty="0">
              <a:cs typeface="Arial" charset="0"/>
            </a:endParaRPr>
          </a:p>
          <a:p>
            <a:pPr marL="0" marR="0" lvl="1" indent="0">
              <a:lnSpc>
                <a:spcPct val="107000"/>
              </a:lnSpc>
              <a:tabLst>
                <a:tab pos="914400" algn="l"/>
              </a:tabLst>
            </a:pPr>
            <a:r>
              <a:rPr lang="en-US" sz="3600" b="1" dirty="0">
                <a:cs typeface="Arial" charset="0"/>
              </a:rPr>
              <a:t>Poster tips 5 – Conference preparation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Allow adequate time for printing (at least 1 week)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Consider handouts of posters or adding a QR code link to poster or other info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Have business cards / include your contact information on poster</a:t>
            </a:r>
          </a:p>
          <a:p>
            <a:pPr marL="571500" indent="-571500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Prepare 3-5 minute response to “tell me about your poster/ project”</a:t>
            </a:r>
          </a:p>
        </p:txBody>
      </p:sp>
      <p:sp>
        <p:nvSpPr>
          <p:cNvPr id="33" name="TextBox 28">
            <a:extLst>
              <a:ext uri="{FF2B5EF4-FFF2-40B4-BE49-F238E27FC236}">
                <a16:creationId xmlns:a16="http://schemas.microsoft.com/office/drawing/2014/main" id="{E030C028-B9E3-D84E-9954-E1A967CFD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58658" y="28702516"/>
            <a:ext cx="152443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6000" dirty="0">
                <a:solidFill>
                  <a:srgbClr val="005E63"/>
                </a:solidFill>
                <a:cs typeface="Arial" charset="0"/>
              </a:rPr>
              <a:t>References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7E51A1B5-6719-BC40-89F4-038830896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32079" y="30080579"/>
            <a:ext cx="14369584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brandwise.unmc.edu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unmc</a:t>
            </a:r>
            <a:r>
              <a:rPr lang="en-US" sz="2400" dirty="0">
                <a:cs typeface="Arial" charset="0"/>
              </a:rPr>
              <a:t>/templates/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sites.google.com</a:t>
            </a:r>
            <a:r>
              <a:rPr lang="en-US" sz="2400" dirty="0">
                <a:cs typeface="Arial" charset="0"/>
              </a:rPr>
              <a:t>/</a:t>
            </a:r>
            <a:r>
              <a:rPr lang="en-US" sz="2400" dirty="0" err="1">
                <a:cs typeface="Arial" charset="0"/>
              </a:rPr>
              <a:t>ncsu.edu</a:t>
            </a:r>
            <a:r>
              <a:rPr lang="en-US" sz="2400" dirty="0">
                <a:cs typeface="Arial" charset="0"/>
              </a:rPr>
              <a:t>/effective-posters/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cs typeface="Arial" charset="0"/>
              </a:rPr>
              <a:t>https://</a:t>
            </a:r>
            <a:r>
              <a:rPr lang="en-US" sz="2400" dirty="0" err="1">
                <a:cs typeface="Arial" charset="0"/>
              </a:rPr>
              <a:t>guides.library.cornell.edu</a:t>
            </a:r>
            <a:r>
              <a:rPr lang="en-US" sz="2400" dirty="0">
                <a:cs typeface="Arial" charset="0"/>
              </a:rPr>
              <a:t>/poster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Calbraith, D. (2020). How to develop and present a conference poster. </a:t>
            </a:r>
            <a:r>
              <a:rPr lang="en-US" sz="2400" i="1" dirty="0"/>
              <a:t>Nursing Standard. </a:t>
            </a:r>
            <a:r>
              <a:rPr lang="en-US" sz="2400" i="1" dirty="0" err="1"/>
              <a:t>doi</a:t>
            </a:r>
            <a:r>
              <a:rPr lang="en-US" sz="2400" dirty="0"/>
              <a:t>, </a:t>
            </a:r>
            <a:r>
              <a:rPr lang="en-US" sz="2400" i="1" dirty="0"/>
              <a:t>10</a:t>
            </a:r>
            <a:r>
              <a:rPr lang="en-US" sz="2400" dirty="0"/>
              <a:t>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Hess, G. R., Tosney, K. W., &amp; Liegel, L. H. (2009). Creating effective poster presentations: AMEE Guide no. 40. </a:t>
            </a:r>
            <a:r>
              <a:rPr lang="en-US" sz="2400" i="1" dirty="0"/>
              <a:t>Medical teacher</a:t>
            </a:r>
            <a:r>
              <a:rPr lang="en-US" sz="2400" dirty="0"/>
              <a:t>, </a:t>
            </a:r>
            <a:r>
              <a:rPr lang="en-US" sz="2400" i="1" dirty="0"/>
              <a:t>31</a:t>
            </a:r>
            <a:r>
              <a:rPr lang="en-US" sz="2400" dirty="0"/>
              <a:t>(4), 319-321.</a:t>
            </a:r>
            <a:endParaRPr lang="en-US" sz="2400" dirty="0">
              <a:cs typeface="Arial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Wood, G. J., &amp; Morrison, R. S. (2011). Writing abstracts and developing posters for national meetings. </a:t>
            </a:r>
            <a:r>
              <a:rPr lang="en-US" sz="2400" i="1" dirty="0"/>
              <a:t>Journal of palliative medicine</a:t>
            </a:r>
            <a:r>
              <a:rPr lang="en-US" sz="2400" dirty="0"/>
              <a:t>, </a:t>
            </a:r>
            <a:r>
              <a:rPr lang="en-US" sz="2400" i="1" dirty="0"/>
              <a:t>14</a:t>
            </a:r>
            <a:r>
              <a:rPr lang="en-US" sz="2400" dirty="0"/>
              <a:t>(3), 353-359.</a:t>
            </a:r>
            <a:endParaRPr lang="en-US" sz="2400" dirty="0">
              <a:cs typeface="Arial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EED648C-9561-414A-B116-FBA3F02FF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16801063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96BFE90-0F3D-B642-AD52-CBCBB6B291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625397" y="20992360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505452-143C-BC4D-8515-FF0E6F2DD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582349" y="25183656"/>
            <a:ext cx="5682276" cy="3633909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2">
                    <a:lumMod val="90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41008844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1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UNMC-Theme1</Template>
  <TotalTime>6981</TotalTime>
  <Words>1202</Words>
  <Application>Microsoft Macintosh PowerPoint</Application>
  <PresentationFormat>Custom</PresentationFormat>
  <Paragraphs>168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Bold</vt:lpstr>
      <vt:lpstr>Calibri</vt:lpstr>
      <vt:lpstr>UNMC-Theme1</vt:lpstr>
      <vt:lpstr>This will be the title for the scientific poster.  It should be short and impactful.</vt:lpstr>
      <vt:lpstr>This will be the title for the scientific poster.  It should be brief and impactful.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42</cp:revision>
  <cp:lastPrinted>2015-07-24T19:55:40Z</cp:lastPrinted>
  <dcterms:created xsi:type="dcterms:W3CDTF">2010-12-02T21:49:18Z</dcterms:created>
  <dcterms:modified xsi:type="dcterms:W3CDTF">2025-08-15T19:29:57Z</dcterms:modified>
</cp:coreProperties>
</file>