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0" r:id="rId2"/>
  </p:sldIdLst>
  <p:sldSz cx="51206400" cy="36576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>
          <p15:clr>
            <a:srgbClr val="A4A3A4"/>
          </p15:clr>
        </p15:guide>
        <p15:guide id="2" pos="226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57"/>
    <a:srgbClr val="DAEFF0"/>
    <a:srgbClr val="129DBF"/>
    <a:srgbClr val="AD122A"/>
    <a:srgbClr val="1283A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3"/>
    <p:restoredTop sz="94726"/>
  </p:normalViewPr>
  <p:slideViewPr>
    <p:cSldViewPr snapToGrid="0">
      <p:cViewPr>
        <p:scale>
          <a:sx n="13" d="100"/>
          <a:sy n="13" d="100"/>
        </p:scale>
        <p:origin x="3560" y="1224"/>
      </p:cViewPr>
      <p:guideLst>
        <p:guide orient="horz" pos="1626"/>
        <p:guide pos="2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FDAD2-06B6-4A42-8793-C2B2A57EB90A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9688" y="1162050"/>
            <a:ext cx="43910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5561F-02C2-404A-A9A2-99CAA8D8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0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5561F-02C2-404A-A9A2-99CAA8D8F3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25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imal bkg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639DEC9-5A40-2E47-A764-B64A4F168D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04657" y="34832693"/>
            <a:ext cx="2899521" cy="11772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DD2947-DB60-0E44-AF72-983B384B974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861275" y="1004025"/>
            <a:ext cx="10252992" cy="17493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6C8E31-BC38-FA45-8116-0B8C57E85F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504654" y="34832692"/>
            <a:ext cx="2899523" cy="117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4630" y="9738595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7071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99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1662562" rtl="0" eaLnBrk="1" latinLnBrk="0" hangingPunct="1">
        <a:lnSpc>
          <a:spcPct val="90000"/>
        </a:lnSpc>
        <a:spcBef>
          <a:spcPct val="0"/>
        </a:spcBef>
        <a:buNone/>
        <a:defRPr sz="10909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1662562" rtl="0" eaLnBrk="1" latinLnBrk="0" hangingPunct="1">
        <a:lnSpc>
          <a:spcPct val="90000"/>
        </a:lnSpc>
        <a:spcBef>
          <a:spcPct val="20000"/>
        </a:spcBef>
        <a:buFontTx/>
        <a:buNone/>
        <a:defRPr sz="5091" kern="1200">
          <a:solidFill>
            <a:schemeClr val="tx1"/>
          </a:solidFill>
          <a:latin typeface="Arial"/>
          <a:ea typeface="+mn-ea"/>
          <a:cs typeface="Arial"/>
        </a:defRPr>
      </a:lvl1pPr>
      <a:lvl2pPr marL="2701663" indent="-1039101" algn="l" defTabSz="1662562" rtl="0" eaLnBrk="1" latinLnBrk="0" hangingPunct="1"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+mn-lt"/>
          <a:ea typeface="+mn-ea"/>
          <a:cs typeface="+mn-cs"/>
        </a:defRPr>
      </a:lvl2pPr>
      <a:lvl3pPr marL="4156405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5091" kern="1200">
          <a:solidFill>
            <a:schemeClr val="tx1"/>
          </a:solidFill>
          <a:latin typeface="Arial"/>
          <a:ea typeface="+mn-ea"/>
          <a:cs typeface="Arial"/>
        </a:defRPr>
      </a:lvl3pPr>
      <a:lvl4pPr marL="5818967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Arial"/>
          <a:ea typeface="+mn-ea"/>
          <a:cs typeface="Arial"/>
        </a:defRPr>
      </a:lvl4pPr>
      <a:lvl5pPr marL="7481529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5091" kern="1200">
          <a:solidFill>
            <a:schemeClr val="tx1"/>
          </a:solidFill>
          <a:latin typeface="Arial"/>
          <a:ea typeface="+mn-ea"/>
          <a:cs typeface="Arial"/>
        </a:defRPr>
      </a:lvl5pPr>
      <a:lvl6pPr marL="9144091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6pPr>
      <a:lvl7pPr marL="10806654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7pPr>
      <a:lvl8pPr marL="12469216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8pPr>
      <a:lvl9pPr marL="14131778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1pPr>
      <a:lvl2pPr marL="166256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2pPr>
      <a:lvl3pPr marL="3325124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3pPr>
      <a:lvl4pPr marL="4987686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4pPr>
      <a:lvl5pPr marL="6650248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5pPr>
      <a:lvl6pPr marL="831281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6pPr>
      <a:lvl7pPr marL="997537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7pPr>
      <a:lvl8pPr marL="11637935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8pPr>
      <a:lvl9pPr marL="13300497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CA17EAC6-AA22-E247-9B18-840AD57734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210969"/>
            <a:ext cx="51206400" cy="293650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BCED20A-973C-0248-B726-8BAEDD451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6629664"/>
            <a:ext cx="15267783" cy="402815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E58554-AA8C-DD42-8DE8-8B088FD249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7600" y="8239124"/>
            <a:ext cx="15291199" cy="260889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E66807-3502-5743-BA20-2D6AC3B12F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2" y="8239124"/>
            <a:ext cx="15267783" cy="193930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87D357-1676-F647-9C54-28FE8EA2D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8239125"/>
            <a:ext cx="15267783" cy="76007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E936FF-8AC8-1D4C-BA0D-68DB70E6FB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21442680"/>
            <a:ext cx="15267783" cy="1288542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64A1ED-EBE4-934B-8B02-32BE82DB55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3" y="28489053"/>
            <a:ext cx="15267782" cy="583904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20549C8B-FA3F-7F4E-87D1-1F84A254E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851135"/>
            <a:ext cx="33454574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0" b="1" dirty="0">
                <a:solidFill>
                  <a:schemeClr val="accent1"/>
                </a:solidFill>
                <a:latin typeface="Arial Bold" charset="0"/>
                <a:cs typeface="Arial Bold" charset="0"/>
              </a:rPr>
              <a:t>This will be the title for the scientific poster. </a:t>
            </a:r>
            <a:br>
              <a:rPr lang="en-US" sz="10000" b="1" dirty="0">
                <a:solidFill>
                  <a:schemeClr val="accent1"/>
                </a:solidFill>
                <a:latin typeface="Arial Bold" charset="0"/>
                <a:cs typeface="Arial Bold" charset="0"/>
              </a:rPr>
            </a:br>
            <a:r>
              <a:rPr lang="en-US" sz="10000" b="1" dirty="0">
                <a:solidFill>
                  <a:schemeClr val="accent1"/>
                </a:solidFill>
                <a:latin typeface="Arial Bold" charset="0"/>
                <a:cs typeface="Arial Bold" charset="0"/>
              </a:rPr>
              <a:t>It should be short and impactful.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57155FA3-BF56-3946-BAD3-4BD559697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4447547"/>
            <a:ext cx="38241794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cs typeface="Arial" charset="0"/>
              </a:rPr>
              <a:t>College or Department, University of Nebraska Medical Center, Omaha, NE 68198</a:t>
            </a:r>
          </a:p>
        </p:txBody>
      </p:sp>
      <p:sp>
        <p:nvSpPr>
          <p:cNvPr id="32" name="TextBox 19">
            <a:extLst>
              <a:ext uri="{FF2B5EF4-FFF2-40B4-BE49-F238E27FC236}">
                <a16:creationId xmlns:a16="http://schemas.microsoft.com/office/drawing/2014/main" id="{3B4F0880-B406-4440-9AB6-3D09D0AF3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8464062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Background / Introduction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169C03-C261-4144-A335-DAC573BB4BCC}"/>
              </a:ext>
            </a:extLst>
          </p:cNvPr>
          <p:cNvSpPr txBox="1"/>
          <p:nvPr/>
        </p:nvSpPr>
        <p:spPr>
          <a:xfrm>
            <a:off x="2059445" y="9660599"/>
            <a:ext cx="14316627" cy="5899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do we know about the topic?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Include only the most pertinent, relevant information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is this work important?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1 - Preparation</a:t>
            </a:r>
          </a:p>
          <a:p>
            <a:pPr marL="571500" marR="0" lvl="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UNMC branding requirements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Templates: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brandwise.unmc.edu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unmc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/templates 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conference guidelines for posters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Set poster size: Design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Slide Size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Custom Slide Size</a:t>
            </a:r>
          </a:p>
        </p:txBody>
      </p:sp>
      <p:sp>
        <p:nvSpPr>
          <p:cNvPr id="31" name="TextBox 19">
            <a:extLst>
              <a:ext uri="{FF2B5EF4-FFF2-40B4-BE49-F238E27FC236}">
                <a16:creationId xmlns:a16="http://schemas.microsoft.com/office/drawing/2014/main" id="{84EEC18E-20EB-4548-818B-D3E90AEFB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16878759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Objective / Purpose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F2E10A-FE8F-1D40-A944-1996C82AED9E}"/>
              </a:ext>
            </a:extLst>
          </p:cNvPr>
          <p:cNvSpPr txBox="1"/>
          <p:nvPr/>
        </p:nvSpPr>
        <p:spPr>
          <a:xfrm>
            <a:off x="2057858" y="18088030"/>
            <a:ext cx="14316626" cy="182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“The purpose of this project is….”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Goals / aims for the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poster addresses these objectives</a:t>
            </a:r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F00588F7-CBE7-1A49-9202-05F9CEAFD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21672527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Methods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id="{F6C2CD94-E185-2348-A006-CA6DBA132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858" y="22875091"/>
            <a:ext cx="14318214" cy="886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Brief description of research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Sample / subject selection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Instruments / Tools / Materials / Measures used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Data analysis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diagrams / flow charts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2 – Content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Your poster is an “illustrated abstract” or a storyboard of your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It should be attractive / eye–catching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Select 1-2 take-home points – it is not a mini-manuscript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bullet points and sentence fragments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White space helps with readability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read in 3-5 minutes</a:t>
            </a:r>
          </a:p>
        </p:txBody>
      </p:sp>
      <p:sp>
        <p:nvSpPr>
          <p:cNvPr id="12" name="TextBox 22">
            <a:extLst>
              <a:ext uri="{FF2B5EF4-FFF2-40B4-BE49-F238E27FC236}">
                <a16:creationId xmlns:a16="http://schemas.microsoft.com/office/drawing/2014/main" id="{D9A85032-DBA9-8C4E-9A1D-30C99BCAC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1017" y="8464062"/>
            <a:ext cx="1526778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Results</a:t>
            </a: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D1905BF6-8503-7543-971B-8453A670A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623" y="9921178"/>
            <a:ext cx="6552124" cy="538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Describe sample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Analysis results /findings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&gt; Words 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Graphs / Charts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Don’t duplicate information – include in images or in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Clearly label images </a:t>
            </a:r>
          </a:p>
        </p:txBody>
      </p:sp>
      <p:pic>
        <p:nvPicPr>
          <p:cNvPr id="20" name="Picture 39" descr="bacteria dots">
            <a:extLst>
              <a:ext uri="{FF2B5EF4-FFF2-40B4-BE49-F238E27FC236}">
                <a16:creationId xmlns:a16="http://schemas.microsoft.com/office/drawing/2014/main" id="{66B8BC05-2218-1E43-8061-13B438B8B80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00" y="9953387"/>
            <a:ext cx="6970122" cy="35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40">
            <a:extLst>
              <a:ext uri="{FF2B5EF4-FFF2-40B4-BE49-F238E27FC236}">
                <a16:creationId xmlns:a16="http://schemas.microsoft.com/office/drawing/2014/main" id="{F65214D7-60CC-2147-8896-78F2FCC4B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6932" y="13765821"/>
            <a:ext cx="58646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pic>
        <p:nvPicPr>
          <p:cNvPr id="16" name="Picture 30" descr="bar graph">
            <a:extLst>
              <a:ext uri="{FF2B5EF4-FFF2-40B4-BE49-F238E27FC236}">
                <a16:creationId xmlns:a16="http://schemas.microsoft.com/office/drawing/2014/main" id="{84FC9573-02A4-8141-B002-11F0BB1B40C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735" y="16589336"/>
            <a:ext cx="5504949" cy="39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9" descr="line graph">
            <a:extLst>
              <a:ext uri="{FF2B5EF4-FFF2-40B4-BE49-F238E27FC236}">
                <a16:creationId xmlns:a16="http://schemas.microsoft.com/office/drawing/2014/main" id="{F4769A73-7B27-BC42-9844-69D1FA458D8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672" y="21412141"/>
            <a:ext cx="4813477" cy="3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1" descr="pie chart">
            <a:extLst>
              <a:ext uri="{FF2B5EF4-FFF2-40B4-BE49-F238E27FC236}">
                <a16:creationId xmlns:a16="http://schemas.microsoft.com/office/drawing/2014/main" id="{EC31DD0F-C11B-E84D-8C97-32DD58E8C0A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6384" y="25252474"/>
            <a:ext cx="3928039" cy="36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40">
            <a:extLst>
              <a:ext uri="{FF2B5EF4-FFF2-40B4-BE49-F238E27FC236}">
                <a16:creationId xmlns:a16="http://schemas.microsoft.com/office/drawing/2014/main" id="{2E071795-57B6-CA46-8509-69C798C14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4735" y="29368891"/>
            <a:ext cx="57698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3A756A-8FEA-EB4A-8DB5-83FDB93AC2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51708" y="16878759"/>
            <a:ext cx="7821613" cy="10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>
                <a:cs typeface="Arial" charset="0"/>
              </a:rPr>
              <a:t>Poster tips 3 –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Sketch layout in advance – logical reading flow, easy to follow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Font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Arial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Legible from 6-10 feet away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Minimum 24 point for body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more than 3 colors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often look better with a border around them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 formatting across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Align text and boxes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Shape Format or Picture Format menu tabs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Turn on gridlines and guides (View menu tab)</a:t>
            </a:r>
          </a:p>
        </p:txBody>
      </p:sp>
      <p:sp>
        <p:nvSpPr>
          <p:cNvPr id="14" name="TextBox 28">
            <a:extLst>
              <a:ext uri="{FF2B5EF4-FFF2-40B4-BE49-F238E27FC236}">
                <a16:creationId xmlns:a16="http://schemas.microsoft.com/office/drawing/2014/main" id="{7AD82D74-31C4-B148-884D-2FC307B06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8478329"/>
            <a:ext cx="1524436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Discussion / Conclusion / </a:t>
            </a:r>
            <a:br>
              <a:rPr lang="en-US" sz="6000" dirty="0">
                <a:solidFill>
                  <a:srgbClr val="005E63"/>
                </a:solidFill>
                <a:cs typeface="Arial" charset="0"/>
              </a:rPr>
            </a:br>
            <a:r>
              <a:rPr lang="en-US" sz="6000" dirty="0">
                <a:solidFill>
                  <a:srgbClr val="005E63"/>
                </a:solidFill>
                <a:cs typeface="Arial" charset="0"/>
              </a:rPr>
              <a:t>Future Directions</a:t>
            </a: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id="{82EA62D4-2926-9349-B0B0-50B6D3F5F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8418" y="10609374"/>
            <a:ext cx="13716000" cy="1415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Emphasize primary take-home points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Was hypothesis supported?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How do findings fit in with existing literature?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are your findings significant / new insights?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Implications of 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direction should future research take?</a:t>
            </a:r>
          </a:p>
          <a:p>
            <a:endParaRPr lang="en-US" sz="3600" dirty="0">
              <a:cs typeface="Arial" charset="0"/>
            </a:endParaRPr>
          </a:p>
          <a:p>
            <a:r>
              <a:rPr lang="en-US" sz="3600" b="1" dirty="0">
                <a:cs typeface="Arial" charset="0"/>
              </a:rPr>
              <a:t>Poster tips 4 – Accessibility for people who have visual disabilities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italics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red and green together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Left aligned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Simple fonts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text on top of a photo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 contrast between text and background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u="sng" dirty="0">
              <a:cs typeface="Arial" charset="0"/>
            </a:endParaRP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r>
              <a:rPr lang="en-US" sz="3600" b="1" dirty="0">
                <a:cs typeface="Arial" charset="0"/>
              </a:rPr>
              <a:t>Poster tips 5 – Conference preparation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Allow adequate time for printing (at least 1 week)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handouts of posters or adding a QR code link to poster or other info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business cards / include your contact information on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Prepare 3-5 minute response to “tell me about your poster/ project”</a:t>
            </a:r>
          </a:p>
        </p:txBody>
      </p:sp>
      <p:sp>
        <p:nvSpPr>
          <p:cNvPr id="33" name="TextBox 28">
            <a:extLst>
              <a:ext uri="{FF2B5EF4-FFF2-40B4-BE49-F238E27FC236}">
                <a16:creationId xmlns:a16="http://schemas.microsoft.com/office/drawing/2014/main" id="{C2C65FA8-950E-EE4C-BEC6-9F88ED063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28702516"/>
            <a:ext cx="152443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19" name="TextBox 37">
            <a:extLst>
              <a:ext uri="{FF2B5EF4-FFF2-40B4-BE49-F238E27FC236}">
                <a16:creationId xmlns:a16="http://schemas.microsoft.com/office/drawing/2014/main" id="{5F222036-EC35-DE48-B0D8-48B072C1C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30080579"/>
            <a:ext cx="1436958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brandwise.unmc.edu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unmc</a:t>
            </a:r>
            <a:r>
              <a:rPr lang="en-US" sz="2400" dirty="0">
                <a:cs typeface="Arial" charset="0"/>
              </a:rPr>
              <a:t>/templates/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sites.google.com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ncsu.edu</a:t>
            </a:r>
            <a:r>
              <a:rPr lang="en-US" sz="2400" dirty="0">
                <a:cs typeface="Arial" charset="0"/>
              </a:rPr>
              <a:t>/effective-posters/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guides.library.cornell.edu</a:t>
            </a:r>
            <a:r>
              <a:rPr lang="en-US" sz="2400" dirty="0">
                <a:cs typeface="Arial" charset="0"/>
              </a:rPr>
              <a:t>/poster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Calbraith, D. (2020). How to develop and present a conference poster. </a:t>
            </a:r>
            <a:r>
              <a:rPr lang="en-US" sz="2400" i="1" dirty="0"/>
              <a:t>Nursing Standard. </a:t>
            </a:r>
            <a:r>
              <a:rPr lang="en-US" sz="2400" i="1" dirty="0" err="1"/>
              <a:t>doi</a:t>
            </a:r>
            <a:r>
              <a:rPr lang="en-US" sz="2400" dirty="0"/>
              <a:t>, </a:t>
            </a:r>
            <a:r>
              <a:rPr lang="en-US" sz="2400" i="1" dirty="0"/>
              <a:t>10</a:t>
            </a:r>
            <a:r>
              <a:rPr lang="en-US" sz="2400" dirty="0"/>
              <a:t>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Hess, G. R., Tosney, K. W., &amp; Liegel, L. H. (2009). Creating effective poster presentations: AMEE Guide no. 40. </a:t>
            </a:r>
            <a:r>
              <a:rPr lang="en-US" sz="2400" i="1" dirty="0"/>
              <a:t>Medical teacher</a:t>
            </a:r>
            <a:r>
              <a:rPr lang="en-US" sz="2400" dirty="0"/>
              <a:t>, </a:t>
            </a:r>
            <a:r>
              <a:rPr lang="en-US" sz="2400" i="1" dirty="0"/>
              <a:t>31</a:t>
            </a:r>
            <a:r>
              <a:rPr lang="en-US" sz="2400" dirty="0"/>
              <a:t>(4), 319-321.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Wood, G. J., &amp; Morrison, R. S. (2011). Writing abstracts and developing posters for national meetings. </a:t>
            </a:r>
            <a:r>
              <a:rPr lang="en-US" sz="2400" i="1" dirty="0"/>
              <a:t>Journal of palliative medicine</a:t>
            </a:r>
            <a:r>
              <a:rPr lang="en-US" sz="2400" dirty="0"/>
              <a:t>, </a:t>
            </a:r>
            <a:r>
              <a:rPr lang="en-US" sz="2400" i="1" dirty="0"/>
              <a:t>14</a:t>
            </a:r>
            <a:r>
              <a:rPr lang="en-US" sz="2400" dirty="0"/>
              <a:t>(3), 353-359.</a:t>
            </a:r>
            <a:endParaRPr lang="en-US" sz="2400" dirty="0">
              <a:cs typeface="Arial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E63F261-F22E-6A4E-90ED-D02436DA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16780029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AB18B77-7CA9-3F4A-A3D4-4DB538DDE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625397" y="20971326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CFD65C7-10D8-B24F-BFDC-1C586C810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25162622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pic>
        <p:nvPicPr>
          <p:cNvPr id="36" name="Picture 35" descr="UNMC logo">
            <a:extLst>
              <a:ext uri="{FF2B5EF4-FFF2-40B4-BE49-F238E27FC236}">
                <a16:creationId xmlns:a16="http://schemas.microsoft.com/office/drawing/2014/main" id="{77E7F5CA-401A-CC4E-AB15-CDCC440C0D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18320" y="34841986"/>
            <a:ext cx="2875280" cy="116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09838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1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UNMC-Theme1</Template>
  <TotalTime>27431</TotalTime>
  <Words>600</Words>
  <Application>Microsoft Macintosh PowerPoint</Application>
  <PresentationFormat>Custom</PresentationFormat>
  <Paragraphs>85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Bold</vt:lpstr>
      <vt:lpstr>Calibri</vt:lpstr>
      <vt:lpstr>UNMC-Theme1</vt:lpstr>
      <vt:lpstr>PowerPoint Presentation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44</cp:revision>
  <cp:lastPrinted>2015-07-24T19:55:40Z</cp:lastPrinted>
  <dcterms:created xsi:type="dcterms:W3CDTF">2010-12-02T21:49:18Z</dcterms:created>
  <dcterms:modified xsi:type="dcterms:W3CDTF">2025-08-15T20:45:25Z</dcterms:modified>
</cp:coreProperties>
</file>