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2" r:id="rId2"/>
  </p:sldIdLst>
  <p:sldSz cx="43891200" cy="32918400"/>
  <p:notesSz cx="7010400" cy="9296400"/>
  <p:defaultTextStyle>
    <a:defPPr>
      <a:defRPr lang="en-US"/>
    </a:defPPr>
    <a:lvl1pPr marL="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1pPr>
    <a:lvl2pPr marL="40005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2pPr>
    <a:lvl3pPr marL="80010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3pPr>
    <a:lvl4pPr marL="120015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4pPr>
    <a:lvl5pPr marL="160020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5pPr>
    <a:lvl6pPr marL="200025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6pPr>
    <a:lvl7pPr marL="240030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7pPr>
    <a:lvl8pPr marL="280035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8pPr>
    <a:lvl9pPr marL="3200400" algn="l" defTabSz="400050" rtl="0" eaLnBrk="1" latinLnBrk="0" hangingPunct="1">
      <a:defRPr sz="15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3" userDrawn="1">
          <p15:clr>
            <a:srgbClr val="A4A3A4"/>
          </p15:clr>
        </p15:guide>
        <p15:guide id="2" pos="194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957"/>
    <a:srgbClr val="DAEFF0"/>
    <a:srgbClr val="129DBF"/>
    <a:srgbClr val="AD122A"/>
    <a:srgbClr val="1283A1"/>
    <a:srgbClr val="D6E5EA"/>
    <a:srgbClr val="D1D1D1"/>
    <a:srgbClr val="00658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1"/>
    <p:restoredTop sz="94653"/>
  </p:normalViewPr>
  <p:slideViewPr>
    <p:cSldViewPr snapToGrid="0">
      <p:cViewPr varScale="1">
        <p:scale>
          <a:sx n="23" d="100"/>
          <a:sy n="23" d="100"/>
        </p:scale>
        <p:origin x="3936" y="320"/>
      </p:cViewPr>
      <p:guideLst>
        <p:guide orient="horz" pos="1463"/>
        <p:guide pos="194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FDAD2-06B6-4A42-8793-C2B2A57EB90A}" type="datetimeFigureOut">
              <a:rPr lang="en-US" smtClean="0"/>
              <a:t>3/13/26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5561F-02C2-404A-A9A2-99CAA8D8F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05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1pPr>
    <a:lvl2pPr marL="40005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2pPr>
    <a:lvl3pPr marL="80010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3pPr>
    <a:lvl4pPr marL="120015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4pPr>
    <a:lvl5pPr marL="160020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5pPr>
    <a:lvl6pPr marL="200025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6pPr>
    <a:lvl7pPr marL="240030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7pPr>
    <a:lvl8pPr marL="280035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8pPr>
    <a:lvl9pPr marL="3200400" algn="l" defTabSz="800100" rtl="0" eaLnBrk="1" latinLnBrk="0" hangingPunct="1">
      <a:defRPr sz="10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mal bkg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39DEC9-5A40-2E47-A764-B64A4F168D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18278" y="31349424"/>
            <a:ext cx="2485304" cy="1059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DD2947-DB60-0E44-AF72-983B384B97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166807" y="903623"/>
            <a:ext cx="8788279" cy="15743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6C8E31-BC38-FA45-8116-0B8C57E85F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718276" y="31349423"/>
            <a:ext cx="2485305" cy="105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2.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98DF77-4C81-7D43-B9FC-75BE318D21CB}"/>
              </a:ext>
            </a:extLst>
          </p:cNvPr>
          <p:cNvSpPr/>
          <p:nvPr userDrawn="1"/>
        </p:nvSpPr>
        <p:spPr>
          <a:xfrm>
            <a:off x="0" y="0"/>
            <a:ext cx="3030583" cy="32918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489F902-D778-7D5E-108D-D96DD4433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610800" y="832072"/>
            <a:ext cx="7314497" cy="125391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750F9E2-BFC0-5A45-56A2-36C2E3DA85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894714" y="30832414"/>
            <a:ext cx="3119111" cy="125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2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7A2B2B-B8C2-AC45-9348-C98F18F0C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21111" y="8764736"/>
            <a:ext cx="25911840" cy="458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70094DC5-27EB-A241-BC6E-59749931B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111" y="1750872"/>
            <a:ext cx="25911840" cy="6364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99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1424982" rtl="0" eaLnBrk="1" latinLnBrk="0" hangingPunct="1">
        <a:lnSpc>
          <a:spcPct val="90000"/>
        </a:lnSpc>
        <a:spcBef>
          <a:spcPct val="0"/>
        </a:spcBef>
        <a:buNone/>
        <a:defRPr sz="9350" b="1" i="0" kern="1200" baseline="0">
          <a:solidFill>
            <a:srgbClr val="AC1F2D"/>
          </a:solidFill>
          <a:latin typeface="Arial"/>
          <a:ea typeface="+mj-ea"/>
          <a:cs typeface="Arial"/>
        </a:defRPr>
      </a:lvl1pPr>
    </p:titleStyle>
    <p:bodyStyle>
      <a:lvl1pPr marL="0" indent="0" algn="l" defTabSz="1424982" rtl="0" eaLnBrk="1" latinLnBrk="0" hangingPunct="1">
        <a:lnSpc>
          <a:spcPct val="90000"/>
        </a:lnSpc>
        <a:spcBef>
          <a:spcPct val="20000"/>
        </a:spcBef>
        <a:buFontTx/>
        <a:buNone/>
        <a:defRPr sz="4363" kern="1200">
          <a:solidFill>
            <a:schemeClr val="tx1"/>
          </a:solidFill>
          <a:latin typeface="Arial"/>
          <a:ea typeface="+mn-ea"/>
          <a:cs typeface="Arial"/>
        </a:defRPr>
      </a:lvl1pPr>
      <a:lvl2pPr marL="2315595" indent="-890613" algn="l" defTabSz="1424982" rtl="0" eaLnBrk="1" latinLnBrk="0" hangingPunct="1">
        <a:spcBef>
          <a:spcPct val="20000"/>
        </a:spcBef>
        <a:buFont typeface="Arial"/>
        <a:buChar char="–"/>
        <a:defRPr sz="4363" kern="1200">
          <a:solidFill>
            <a:schemeClr val="tx1"/>
          </a:solidFill>
          <a:latin typeface="+mn-lt"/>
          <a:ea typeface="+mn-ea"/>
          <a:cs typeface="+mn-cs"/>
        </a:defRPr>
      </a:lvl2pPr>
      <a:lvl3pPr marL="3562455" indent="-712491" algn="l" defTabSz="1424982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4363" kern="1200">
          <a:solidFill>
            <a:schemeClr val="tx1"/>
          </a:solidFill>
          <a:latin typeface="Arial"/>
          <a:ea typeface="+mn-ea"/>
          <a:cs typeface="Arial"/>
        </a:defRPr>
      </a:lvl3pPr>
      <a:lvl4pPr marL="4987437" indent="-712491" algn="l" defTabSz="1424982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4363" kern="1200">
          <a:solidFill>
            <a:schemeClr val="tx1"/>
          </a:solidFill>
          <a:latin typeface="Arial"/>
          <a:ea typeface="+mn-ea"/>
          <a:cs typeface="Arial"/>
        </a:defRPr>
      </a:lvl4pPr>
      <a:lvl5pPr marL="6412419" indent="-712491" algn="l" defTabSz="1424982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4363" kern="1200">
          <a:solidFill>
            <a:schemeClr val="tx1"/>
          </a:solidFill>
          <a:latin typeface="Arial"/>
          <a:ea typeface="+mn-ea"/>
          <a:cs typeface="Arial"/>
        </a:defRPr>
      </a:lvl5pPr>
      <a:lvl6pPr marL="7837400" indent="-712491" algn="l" defTabSz="1424982" rtl="0" eaLnBrk="1" latinLnBrk="0" hangingPunct="1">
        <a:spcBef>
          <a:spcPct val="20000"/>
        </a:spcBef>
        <a:buFont typeface="Arial"/>
        <a:buChar char="•"/>
        <a:defRPr sz="6234" kern="1200">
          <a:solidFill>
            <a:schemeClr val="tx1"/>
          </a:solidFill>
          <a:latin typeface="+mn-lt"/>
          <a:ea typeface="+mn-ea"/>
          <a:cs typeface="+mn-cs"/>
        </a:defRPr>
      </a:lvl6pPr>
      <a:lvl7pPr marL="9262383" indent="-712491" algn="l" defTabSz="1424982" rtl="0" eaLnBrk="1" latinLnBrk="0" hangingPunct="1">
        <a:spcBef>
          <a:spcPct val="20000"/>
        </a:spcBef>
        <a:buFont typeface="Arial"/>
        <a:buChar char="•"/>
        <a:defRPr sz="6234" kern="1200">
          <a:solidFill>
            <a:schemeClr val="tx1"/>
          </a:solidFill>
          <a:latin typeface="+mn-lt"/>
          <a:ea typeface="+mn-ea"/>
          <a:cs typeface="+mn-cs"/>
        </a:defRPr>
      </a:lvl7pPr>
      <a:lvl8pPr marL="10687365" indent="-712491" algn="l" defTabSz="1424982" rtl="0" eaLnBrk="1" latinLnBrk="0" hangingPunct="1">
        <a:spcBef>
          <a:spcPct val="20000"/>
        </a:spcBef>
        <a:buFont typeface="Arial"/>
        <a:buChar char="•"/>
        <a:defRPr sz="6234" kern="1200">
          <a:solidFill>
            <a:schemeClr val="tx1"/>
          </a:solidFill>
          <a:latin typeface="+mn-lt"/>
          <a:ea typeface="+mn-ea"/>
          <a:cs typeface="+mn-cs"/>
        </a:defRPr>
      </a:lvl8pPr>
      <a:lvl9pPr marL="12112347" indent="-712491" algn="l" defTabSz="1424982" rtl="0" eaLnBrk="1" latinLnBrk="0" hangingPunct="1">
        <a:spcBef>
          <a:spcPct val="20000"/>
        </a:spcBef>
        <a:buFont typeface="Arial"/>
        <a:buChar char="•"/>
        <a:defRPr sz="62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1pPr>
      <a:lvl2pPr marL="1424982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2pPr>
      <a:lvl3pPr marL="2849964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3pPr>
      <a:lvl4pPr marL="4274946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4pPr>
      <a:lvl5pPr marL="5699928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5pPr>
      <a:lvl6pPr marL="7124909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6pPr>
      <a:lvl7pPr marL="8549891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7pPr>
      <a:lvl8pPr marL="9974874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8pPr>
      <a:lvl9pPr marL="11399856" algn="l" defTabSz="1424982" rtl="0" eaLnBrk="1" latinLnBrk="0" hangingPunct="1">
        <a:defRPr sz="56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sv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6BC127C-2AF5-A948-B463-49C26B3CF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48347" y="0"/>
            <a:ext cx="18460163" cy="32918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92C08A-2516-404A-8190-3CB44C499328}"/>
              </a:ext>
            </a:extLst>
          </p:cNvPr>
          <p:cNvSpPr txBox="1"/>
          <p:nvPr/>
        </p:nvSpPr>
        <p:spPr>
          <a:xfrm>
            <a:off x="1448016" y="3630960"/>
            <a:ext cx="16217358" cy="9324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 people </a:t>
            </a:r>
            <a:r>
              <a:rPr lang="en-US" sz="11999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something cool you learned in 5 seconds </a:t>
            </a:r>
            <a:r>
              <a:rPr lang="en-US" sz="11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they walk by (or scroll by).</a:t>
            </a:r>
            <a:endParaRPr lang="en-US" sz="1199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QR code">
            <a:extLst>
              <a:ext uri="{FF2B5EF4-FFF2-40B4-BE49-F238E27FC236}">
                <a16:creationId xmlns:a16="http://schemas.microsoft.com/office/drawing/2014/main" id="{AEB1394C-7C82-384F-ACCB-317194909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2606" y="27096355"/>
            <a:ext cx="4082979" cy="408297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0" name="TextBox 4">
            <a:extLst>
              <a:ext uri="{FF2B5EF4-FFF2-40B4-BE49-F238E27FC236}">
                <a16:creationId xmlns:a16="http://schemas.microsoft.com/office/drawing/2014/main" id="{4044FA76-CB4F-B643-8AE0-FC57BCB05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6249" y="28267134"/>
            <a:ext cx="10117021" cy="19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6171" b="1" dirty="0">
                <a:solidFill>
                  <a:schemeClr val="tx2"/>
                </a:solidFill>
                <a:latin typeface="Arial Bold" charset="0"/>
                <a:cs typeface="Arial Bold" charset="0"/>
              </a:rPr>
              <a:t>Take a picture </a:t>
            </a:r>
            <a:r>
              <a:rPr lang="en-US" sz="6171" dirty="0">
                <a:solidFill>
                  <a:schemeClr val="tx2"/>
                </a:solidFill>
                <a:latin typeface="Arial Bold" charset="0"/>
                <a:cs typeface="Arial Bold" charset="0"/>
              </a:rPr>
              <a:t>to </a:t>
            </a:r>
            <a:br>
              <a:rPr lang="en-US" sz="6171" dirty="0">
                <a:solidFill>
                  <a:schemeClr val="tx2"/>
                </a:solidFill>
                <a:latin typeface="Arial Bold" charset="0"/>
                <a:cs typeface="Arial Bold" charset="0"/>
              </a:rPr>
            </a:br>
            <a:r>
              <a:rPr lang="en-US" sz="6171" b="1" dirty="0">
                <a:solidFill>
                  <a:schemeClr val="tx2"/>
                </a:solidFill>
                <a:latin typeface="Arial Bold" charset="0"/>
                <a:cs typeface="Arial Bold" charset="0"/>
              </a:rPr>
              <a:t>download </a:t>
            </a:r>
            <a:r>
              <a:rPr lang="en-US" sz="6171" dirty="0">
                <a:solidFill>
                  <a:schemeClr val="tx2"/>
                </a:solidFill>
                <a:latin typeface="Arial Bold" charset="0"/>
                <a:cs typeface="Arial Bold" charset="0"/>
              </a:rPr>
              <a:t>the </a:t>
            </a:r>
            <a:r>
              <a:rPr lang="en-US" sz="6171" b="1" dirty="0">
                <a:solidFill>
                  <a:schemeClr val="tx2"/>
                </a:solidFill>
                <a:latin typeface="Arial Bold" charset="0"/>
                <a:cs typeface="Arial Bold" charset="0"/>
              </a:rPr>
              <a:t>full paper.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8B0685C-CD0C-7B47-AA60-3A3B1D150819}"/>
              </a:ext>
            </a:extLst>
          </p:cNvPr>
          <p:cNvSpPr/>
          <p:nvPr/>
        </p:nvSpPr>
        <p:spPr>
          <a:xfrm>
            <a:off x="7550119" y="22281427"/>
            <a:ext cx="7426737" cy="1727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7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your takeaway point with an image, graphic or key figure.</a:t>
            </a:r>
          </a:p>
          <a:p>
            <a:endParaRPr lang="en-US" sz="3086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C08D463-088D-FD4C-8EC8-8A36261904DD}"/>
              </a:ext>
            </a:extLst>
          </p:cNvPr>
          <p:cNvSpPr/>
          <p:nvPr/>
        </p:nvSpPr>
        <p:spPr>
          <a:xfrm>
            <a:off x="26069968" y="30664907"/>
            <a:ext cx="14139021" cy="1042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a free QR code at </a:t>
            </a:r>
            <a:r>
              <a:rPr lang="en-US" sz="3086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go.unmc.edu</a:t>
            </a:r>
            <a:endParaRPr lang="en-US" sz="3086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086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pic>
        <p:nvPicPr>
          <p:cNvPr id="59" name="Picture 58" descr="cell graphic">
            <a:extLst>
              <a:ext uri="{FF2B5EF4-FFF2-40B4-BE49-F238E27FC236}">
                <a16:creationId xmlns:a16="http://schemas.microsoft.com/office/drawing/2014/main" id="{0C354C56-2F07-A54F-A3EF-E11D464C1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729" y="15418900"/>
            <a:ext cx="7426738" cy="7078610"/>
          </a:xfrm>
          <a:prstGeom prst="rect">
            <a:avLst/>
          </a:prstGeom>
        </p:spPr>
      </p:pic>
      <p:pic>
        <p:nvPicPr>
          <p:cNvPr id="63" name="Picture 62" descr="phone icon">
            <a:extLst>
              <a:ext uri="{FF2B5EF4-FFF2-40B4-BE49-F238E27FC236}">
                <a16:creationId xmlns:a16="http://schemas.microsoft.com/office/drawing/2014/main" id="{F552653E-2115-FD46-9F22-B3634659D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4493" y="28267133"/>
            <a:ext cx="1164771" cy="1981200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6DC96B2E-4D0C-FA44-BFEB-25FE03671078}"/>
              </a:ext>
            </a:extLst>
          </p:cNvPr>
          <p:cNvSpPr/>
          <p:nvPr/>
        </p:nvSpPr>
        <p:spPr>
          <a:xfrm>
            <a:off x="19908179" y="4156287"/>
            <a:ext cx="22507197" cy="85284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239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v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39D1201-1CED-EC4C-B809-1044C6C08F3D}"/>
              </a:ext>
            </a:extLst>
          </p:cNvPr>
          <p:cNvSpPr/>
          <p:nvPr/>
        </p:nvSpPr>
        <p:spPr>
          <a:xfrm>
            <a:off x="32477743" y="16459200"/>
            <a:ext cx="9937634" cy="82505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239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v</a:t>
            </a:r>
          </a:p>
        </p:txBody>
      </p:sp>
      <p:pic>
        <p:nvPicPr>
          <p:cNvPr id="66" name="Picture 65" descr="T-cell illustration">
            <a:extLst>
              <a:ext uri="{FF2B5EF4-FFF2-40B4-BE49-F238E27FC236}">
                <a16:creationId xmlns:a16="http://schemas.microsoft.com/office/drawing/2014/main" id="{99B02A02-2D2F-2E49-BCF7-751D314C0E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9617" y="4729215"/>
            <a:ext cx="20667908" cy="8033240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0A38E8EE-A7FE-E740-8F34-452447931AF5}"/>
              </a:ext>
            </a:extLst>
          </p:cNvPr>
          <p:cNvSpPr/>
          <p:nvPr/>
        </p:nvSpPr>
        <p:spPr>
          <a:xfrm>
            <a:off x="19908179" y="16459201"/>
            <a:ext cx="10417629" cy="8250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239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v</a:t>
            </a:r>
          </a:p>
        </p:txBody>
      </p:sp>
      <p:pic>
        <p:nvPicPr>
          <p:cNvPr id="68" name="Graphic 67" descr="visual graph">
            <a:extLst>
              <a:ext uri="{FF2B5EF4-FFF2-40B4-BE49-F238E27FC236}">
                <a16:creationId xmlns:a16="http://schemas.microsoft.com/office/drawing/2014/main" id="{FD2F6ED1-C230-2C48-BF0B-63C4F8C339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859458" y="18295879"/>
            <a:ext cx="8513354" cy="4842926"/>
          </a:xfrm>
          <a:prstGeom prst="rect">
            <a:avLst/>
          </a:prstGeom>
        </p:spPr>
      </p:pic>
      <p:pic>
        <p:nvPicPr>
          <p:cNvPr id="69" name="Graphic 68" descr="Line graph">
            <a:extLst>
              <a:ext uri="{FF2B5EF4-FFF2-40B4-BE49-F238E27FC236}">
                <a16:creationId xmlns:a16="http://schemas.microsoft.com/office/drawing/2014/main" id="{9F6396BA-FC85-5D43-B39F-EC40473750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139478" y="17804624"/>
            <a:ext cx="8662737" cy="540411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7974978D-130A-EF43-BE45-BE5477D02311}"/>
              </a:ext>
            </a:extLst>
          </p:cNvPr>
          <p:cNvSpPr txBox="1"/>
          <p:nvPr/>
        </p:nvSpPr>
        <p:spPr>
          <a:xfrm>
            <a:off x="20859458" y="2944173"/>
            <a:ext cx="6548616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57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Method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040960F-9C79-AB40-9400-8B7128698F48}"/>
              </a:ext>
            </a:extLst>
          </p:cNvPr>
          <p:cNvSpPr txBox="1"/>
          <p:nvPr/>
        </p:nvSpPr>
        <p:spPr>
          <a:xfrm>
            <a:off x="20859457" y="14610827"/>
            <a:ext cx="9631355" cy="13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Explain what the graph shows.</a:t>
            </a:r>
            <a:r>
              <a:rPr lang="en-US" sz="4114" dirty="0">
                <a:latin typeface="Arial" panose="020B0604020202020204" pitchFamily="34" charset="0"/>
                <a:cs typeface="Arial" panose="020B0604020202020204" pitchFamily="34" charset="0"/>
              </a:rPr>
              <a:t> Like, </a:t>
            </a:r>
            <a:r>
              <a:rPr lang="en-US" sz="4114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spoilers are good.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DD5AF7D-6267-6F46-B9F8-AAD75F815B65}"/>
              </a:ext>
            </a:extLst>
          </p:cNvPr>
          <p:cNvSpPr txBox="1"/>
          <p:nvPr/>
        </p:nvSpPr>
        <p:spPr>
          <a:xfrm>
            <a:off x="32568613" y="14610827"/>
            <a:ext cx="9631355" cy="13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Quickly explain what the graph shows.</a:t>
            </a:r>
            <a:r>
              <a:rPr lang="en-US" sz="41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114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Help people think.</a:t>
            </a:r>
          </a:p>
        </p:txBody>
      </p:sp>
      <p:sp>
        <p:nvSpPr>
          <p:cNvPr id="77" name="Graphic 18">
            <a:extLst>
              <a:ext uri="{FF2B5EF4-FFF2-40B4-BE49-F238E27FC236}">
                <a16:creationId xmlns:a16="http://schemas.microsoft.com/office/drawing/2014/main" id="{3C1B6771-A5E1-E347-A4D6-6F69EB11B1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28595" y="28549041"/>
            <a:ext cx="669965" cy="738399"/>
          </a:xfrm>
          <a:custGeom>
            <a:avLst/>
            <a:gdLst>
              <a:gd name="connsiteX0" fmla="*/ 310594 w 327663"/>
              <a:gd name="connsiteY0" fmla="*/ 219906 h 335196"/>
              <a:gd name="connsiteX1" fmla="*/ 246568 w 327663"/>
              <a:gd name="connsiteY1" fmla="*/ 176217 h 335196"/>
              <a:gd name="connsiteX2" fmla="*/ 212295 w 327663"/>
              <a:gd name="connsiteY2" fmla="*/ 176217 h 335196"/>
              <a:gd name="connsiteX3" fmla="*/ 165217 w 327663"/>
              <a:gd name="connsiteY3" fmla="*/ 189022 h 335196"/>
              <a:gd name="connsiteX4" fmla="*/ 118138 w 327663"/>
              <a:gd name="connsiteY4" fmla="*/ 176217 h 335196"/>
              <a:gd name="connsiteX5" fmla="*/ 83866 w 327663"/>
              <a:gd name="connsiteY5" fmla="*/ 176217 h 335196"/>
              <a:gd name="connsiteX6" fmla="*/ 19839 w 327663"/>
              <a:gd name="connsiteY6" fmla="*/ 219906 h 335196"/>
              <a:gd name="connsiteX7" fmla="*/ 1385 w 327663"/>
              <a:gd name="connsiteY7" fmla="*/ 299750 h 335196"/>
              <a:gd name="connsiteX8" fmla="*/ 165970 w 327663"/>
              <a:gd name="connsiteY8" fmla="*/ 335529 h 335196"/>
              <a:gd name="connsiteX9" fmla="*/ 329802 w 327663"/>
              <a:gd name="connsiteY9" fmla="*/ 299750 h 335196"/>
              <a:gd name="connsiteX10" fmla="*/ 310594 w 327663"/>
              <a:gd name="connsiteY10" fmla="*/ 219906 h 335196"/>
              <a:gd name="connsiteX11" fmla="*/ 165593 w 327663"/>
              <a:gd name="connsiteY11" fmla="*/ 154749 h 335196"/>
              <a:gd name="connsiteX12" fmla="*/ 242425 w 327663"/>
              <a:gd name="connsiteY12" fmla="*/ 77918 h 335196"/>
              <a:gd name="connsiteX13" fmla="*/ 165593 w 327663"/>
              <a:gd name="connsiteY13" fmla="*/ 1086 h 335196"/>
              <a:gd name="connsiteX14" fmla="*/ 88762 w 327663"/>
              <a:gd name="connsiteY14" fmla="*/ 77918 h 335196"/>
              <a:gd name="connsiteX15" fmla="*/ 165593 w 327663"/>
              <a:gd name="connsiteY15" fmla="*/ 154749 h 33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7663" h="335196">
                <a:moveTo>
                  <a:pt x="310594" y="219906"/>
                </a:moveTo>
                <a:cubicBezTo>
                  <a:pt x="287243" y="179983"/>
                  <a:pt x="246568" y="176217"/>
                  <a:pt x="246568" y="176217"/>
                </a:cubicBezTo>
                <a:lnTo>
                  <a:pt x="212295" y="176217"/>
                </a:lnTo>
                <a:cubicBezTo>
                  <a:pt x="198360" y="184126"/>
                  <a:pt x="182541" y="189022"/>
                  <a:pt x="165217" y="189022"/>
                </a:cubicBezTo>
                <a:cubicBezTo>
                  <a:pt x="147892" y="189022"/>
                  <a:pt x="132074" y="184503"/>
                  <a:pt x="118138" y="176217"/>
                </a:cubicBezTo>
                <a:lnTo>
                  <a:pt x="83866" y="176217"/>
                </a:lnTo>
                <a:cubicBezTo>
                  <a:pt x="83866" y="176217"/>
                  <a:pt x="43190" y="179983"/>
                  <a:pt x="19839" y="219906"/>
                </a:cubicBezTo>
                <a:cubicBezTo>
                  <a:pt x="-2758" y="259828"/>
                  <a:pt x="1385" y="299750"/>
                  <a:pt x="1385" y="299750"/>
                </a:cubicBezTo>
                <a:cubicBezTo>
                  <a:pt x="1385" y="299750"/>
                  <a:pt x="37164" y="335529"/>
                  <a:pt x="165970" y="335529"/>
                </a:cubicBezTo>
                <a:cubicBezTo>
                  <a:pt x="294776" y="335529"/>
                  <a:pt x="329802" y="299750"/>
                  <a:pt x="329802" y="299750"/>
                </a:cubicBezTo>
                <a:cubicBezTo>
                  <a:pt x="329802" y="299750"/>
                  <a:pt x="333945" y="259828"/>
                  <a:pt x="310594" y="219906"/>
                </a:cubicBezTo>
                <a:close/>
                <a:moveTo>
                  <a:pt x="165593" y="154749"/>
                </a:moveTo>
                <a:cubicBezTo>
                  <a:pt x="208152" y="154749"/>
                  <a:pt x="242425" y="120477"/>
                  <a:pt x="242425" y="77918"/>
                </a:cubicBezTo>
                <a:cubicBezTo>
                  <a:pt x="242425" y="35359"/>
                  <a:pt x="208152" y="1086"/>
                  <a:pt x="165593" y="1086"/>
                </a:cubicBezTo>
                <a:cubicBezTo>
                  <a:pt x="123035" y="1086"/>
                  <a:pt x="88762" y="35736"/>
                  <a:pt x="88762" y="77918"/>
                </a:cubicBezTo>
                <a:cubicBezTo>
                  <a:pt x="88762" y="120477"/>
                  <a:pt x="123035" y="154749"/>
                  <a:pt x="165593" y="154749"/>
                </a:cubicBezTo>
                <a:close/>
              </a:path>
            </a:pathLst>
          </a:custGeom>
          <a:solidFill>
            <a:schemeClr val="bg1"/>
          </a:solidFill>
          <a:ln w="36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098A142-FEB7-224F-91C5-5E89B5FE1A3E}"/>
              </a:ext>
            </a:extLst>
          </p:cNvPr>
          <p:cNvSpPr txBox="1"/>
          <p:nvPr/>
        </p:nvSpPr>
        <p:spPr>
          <a:xfrm>
            <a:off x="3207500" y="28590422"/>
            <a:ext cx="13086696" cy="67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71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Author1, </a:t>
            </a:r>
            <a:r>
              <a:rPr lang="en-US" sz="377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author2, author3, author4, author5</a:t>
            </a:r>
            <a:endParaRPr lang="en-US" sz="3771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26AC840-D59D-7545-8F76-0EF331FF7F88}"/>
              </a:ext>
            </a:extLst>
          </p:cNvPr>
          <p:cNvSpPr txBox="1"/>
          <p:nvPr/>
        </p:nvSpPr>
        <p:spPr>
          <a:xfrm>
            <a:off x="20996512" y="4949039"/>
            <a:ext cx="9466350" cy="13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Immune checkpoint</a:t>
            </a:r>
            <a:r>
              <a:rPr lang="en-US" sz="4114" dirty="0">
                <a:solidFill>
                  <a:schemeClr val="accent1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inhibits </a:t>
            </a:r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T-cell activation.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5CF1DB0-FA15-F644-8E2C-F5488ADFAC48}"/>
              </a:ext>
            </a:extLst>
          </p:cNvPr>
          <p:cNvSpPr txBox="1"/>
          <p:nvPr/>
        </p:nvSpPr>
        <p:spPr>
          <a:xfrm>
            <a:off x="32705667" y="4949037"/>
            <a:ext cx="9709709" cy="13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Anti-PDF-1 antibodies </a:t>
            </a:r>
            <a:r>
              <a:rPr lang="en-US" sz="4114" dirty="0">
                <a:solidFill>
                  <a:schemeClr val="accent4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permit </a:t>
            </a:r>
            <a:r>
              <a:rPr lang="en-US" sz="4114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T cell activation.</a:t>
            </a:r>
          </a:p>
        </p:txBody>
      </p:sp>
    </p:spTree>
    <p:extLst>
      <p:ext uri="{BB962C8B-B14F-4D97-AF65-F5344CB8AC3E}">
        <p14:creationId xmlns:p14="http://schemas.microsoft.com/office/powerpoint/2010/main" val="2022610763"/>
      </p:ext>
    </p:extLst>
  </p:cSld>
  <p:clrMapOvr>
    <a:masterClrMapping/>
  </p:clrMapOvr>
</p:sld>
</file>

<file path=ppt/theme/theme1.xml><?xml version="1.0" encoding="utf-8"?>
<a:theme xmlns:a="http://schemas.openxmlformats.org/drawingml/2006/main" name="UNMC-Theme1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MC-Theme1" id="{8EF01B1E-9DFC-494C-AC3E-5BE6BC8B2399}" vid="{BBF8300F-5B1F-C149-BD60-AC602127EF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UNMC-Theme1</Template>
  <TotalTime>28696</TotalTime>
  <Words>101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Bold</vt:lpstr>
      <vt:lpstr>Calibri</vt:lpstr>
      <vt:lpstr>Lato</vt:lpstr>
      <vt:lpstr>UNMC-Theme1</vt:lpstr>
      <vt:lpstr>PowerPoint Presentation</vt:lpstr>
    </vt:vector>
  </TitlesOfParts>
  <Company>Metro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 Waples</dc:creator>
  <cp:lastModifiedBy>Waples, Tom A</cp:lastModifiedBy>
  <cp:revision>53</cp:revision>
  <cp:lastPrinted>2015-07-24T19:55:40Z</cp:lastPrinted>
  <dcterms:created xsi:type="dcterms:W3CDTF">2010-12-02T21:49:18Z</dcterms:created>
  <dcterms:modified xsi:type="dcterms:W3CDTF">2026-03-13T16:18:24Z</dcterms:modified>
</cp:coreProperties>
</file>