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9" r:id="rId3"/>
  </p:sldIdLst>
  <p:sldSz cx="43891200" cy="32918400"/>
  <p:notesSz cx="33015238" cy="439880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957"/>
    <a:srgbClr val="AD122A"/>
    <a:srgbClr val="D9E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0" autoAdjust="0"/>
    <p:restoredTop sz="94660"/>
  </p:normalViewPr>
  <p:slideViewPr>
    <p:cSldViewPr snapToGrid="0">
      <p:cViewPr varScale="1">
        <p:scale>
          <a:sx n="25" d="100"/>
          <a:sy n="25" d="100"/>
        </p:scale>
        <p:origin x="77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3E3F861-4030-BFF1-1D33-CD5686FDD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0FA2C7-57E1-E74A-19BC-760EC4198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13921-214F-D4C2-C20A-0D4C4E36E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CFB3-F3D2-BF41-BDF5-7F582BCDE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B373E-0A58-4022-9632-5372D14382D4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6E601-BA86-9FCA-74D6-07F471AB8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0032E-F14F-2A36-A425-367626D7F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08F72-B106-494B-A3AB-B9FC6EAA5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1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929B38B-4923-ACBB-1183-0FB9DE5C6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3891200" cy="32918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0FA2C7-57E1-E74A-19BC-760EC4198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13921-214F-D4C2-C20A-0D4C4E36E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CFB3-F3D2-BF41-BDF5-7F582BCDE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B373E-0A58-4022-9632-5372D14382D4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6E601-BA86-9FCA-74D6-07F471AB8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0032E-F14F-2A36-A425-367626D7F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08F72-B106-494B-A3AB-B9FC6EAA5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87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60F981-9524-E3A1-7CA2-56EB9A01E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0" y="1752603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A019D-B3BA-73E8-C165-08D26741B8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7339BF-317C-770D-0CFF-14C554A35B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17520" y="30510482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CB373E-0A58-4022-9632-5372D14382D4}" type="datetimeFigureOut">
              <a:rPr lang="en-US" smtClean="0"/>
              <a:t>3/12/26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0BD03-715E-27EF-F7CC-07F6164A9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538960" y="30510482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97B3E-A19D-76D8-0A27-3B5D4FE7F3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98160" y="30510482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108F72-B106-494B-A3AB-B9FC6EAA5E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576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03443-4718-09BD-5F8F-5674495D8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phic 35" descr="UNMC logo">
            <a:extLst>
              <a:ext uri="{FF2B5EF4-FFF2-40B4-BE49-F238E27FC236}">
                <a16:creationId xmlns:a16="http://schemas.microsoft.com/office/drawing/2014/main" id="{CF266517-C6CB-80FF-3A4F-DFF841459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4156" y="726989"/>
            <a:ext cx="7851486" cy="134596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D24C56-4080-911C-87D7-4245E07A1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2" y="726989"/>
            <a:ext cx="3388495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8000" b="1" dirty="0">
                <a:solidFill>
                  <a:srgbClr val="AD12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will be the title for the scientific poster. </a:t>
            </a:r>
            <a:br>
              <a:rPr lang="en-US" sz="8000" b="1" dirty="0">
                <a:solidFill>
                  <a:srgbClr val="AD122A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0" b="1" dirty="0">
                <a:solidFill>
                  <a:srgbClr val="AD122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should be the first thing that draws your attention.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722C52-528B-D294-0A2D-2CBCC0DA3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1" y="3407276"/>
            <a:ext cx="338750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800" dirty="0">
                <a:cs typeface="Arial" charset="0"/>
              </a:rPr>
              <a:t>Author 1, Author 2, Author 3, and any additional Authors,</a:t>
            </a:r>
          </a:p>
          <a:p>
            <a:r>
              <a:rPr lang="en-US" sz="4800" dirty="0">
                <a:cs typeface="Arial" charset="0"/>
              </a:rPr>
              <a:t>College or Department Name, University of Nebraska Medical Center, Omaha, NE 68198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8F037F-EB85-F98D-88F8-39CB1F7A9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5576511"/>
            <a:ext cx="11887200" cy="969480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19E9B5-21D8-BA68-941B-863610686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15670788"/>
            <a:ext cx="11887200" cy="400222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2B84D-D1B1-376F-1722-F761A7C2F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00745" y="5576511"/>
            <a:ext cx="16689710" cy="2631834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1D84F2-5354-9FDC-1137-31F831166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8842" y="5576511"/>
            <a:ext cx="11887200" cy="1885221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 dirty="0">
              <a:solidFill>
                <a:schemeClr val="lt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3AEDAD-79DE-EA20-94B4-44D7D5C68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8842" y="24967297"/>
            <a:ext cx="11887200" cy="56061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E9CE938-7133-768A-6A8F-610789269C34}"/>
              </a:ext>
            </a:extLst>
          </p:cNvPr>
          <p:cNvSpPr/>
          <p:nvPr/>
        </p:nvSpPr>
        <p:spPr>
          <a:xfrm>
            <a:off x="1961879" y="5974855"/>
            <a:ext cx="9313759" cy="78501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/ Introduction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6BFA22B-9CB4-2B15-0E14-B7CAC4B900FB}"/>
              </a:ext>
            </a:extLst>
          </p:cNvPr>
          <p:cNvSpPr/>
          <p:nvPr/>
        </p:nvSpPr>
        <p:spPr>
          <a:xfrm>
            <a:off x="1893745" y="15989510"/>
            <a:ext cx="9450027" cy="80495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 / Purpose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3F791-CAA4-A03D-BACF-C353A8D19682}"/>
              </a:ext>
            </a:extLst>
          </p:cNvPr>
          <p:cNvSpPr/>
          <p:nvPr/>
        </p:nvSpPr>
        <p:spPr>
          <a:xfrm>
            <a:off x="17719494" y="5974855"/>
            <a:ext cx="7545957" cy="105726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pic>
        <p:nvPicPr>
          <p:cNvPr id="39" name="Picture 39" descr="bacteria dots">
            <a:extLst>
              <a:ext uri="{FF2B5EF4-FFF2-40B4-BE49-F238E27FC236}">
                <a16:creationId xmlns:a16="http://schemas.microsoft.com/office/drawing/2014/main" id="{237BA693-1983-3C9C-95B0-DDF15BD591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2973" y="7655989"/>
            <a:ext cx="7887945" cy="398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FF20187D-D981-C1DB-3D65-FE543D9F5C8A}"/>
              </a:ext>
            </a:extLst>
          </p:cNvPr>
          <p:cNvSpPr/>
          <p:nvPr/>
        </p:nvSpPr>
        <p:spPr>
          <a:xfrm>
            <a:off x="33148078" y="6367364"/>
            <a:ext cx="8271480" cy="82641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/ Conclusion / Future Directions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DBA24E5-9D29-A611-489A-35B296BAD5D9}"/>
              </a:ext>
            </a:extLst>
          </p:cNvPr>
          <p:cNvSpPr/>
          <p:nvPr/>
        </p:nvSpPr>
        <p:spPr>
          <a:xfrm>
            <a:off x="32121087" y="25528773"/>
            <a:ext cx="10302711" cy="6858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FF3E9CC-124B-690A-E057-7CEBBD311F6E}"/>
              </a:ext>
            </a:extLst>
          </p:cNvPr>
          <p:cNvSpPr txBox="1"/>
          <p:nvPr/>
        </p:nvSpPr>
        <p:spPr>
          <a:xfrm>
            <a:off x="1360958" y="7131338"/>
            <a:ext cx="10515600" cy="7677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do we know about the topic?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Include only the most pertinent, relevant information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is this work important?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Hypothesis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1 - Preparation</a:t>
            </a:r>
          </a:p>
          <a:p>
            <a:pPr marL="571500" marR="0" lvl="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UNMC branding requirements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Templates: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brandwise.unmc.edu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unmc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/templates 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conference guidelines for posters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Set poster size: Design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Slide Size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Custom Slide Size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A4EBDB2-BA8D-24C6-6A93-1B4BAE472DBA}"/>
              </a:ext>
            </a:extLst>
          </p:cNvPr>
          <p:cNvSpPr txBox="1"/>
          <p:nvPr/>
        </p:nvSpPr>
        <p:spPr>
          <a:xfrm>
            <a:off x="1360958" y="17265803"/>
            <a:ext cx="10515600" cy="242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“The purpose of this project is….”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Goals / aims for the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Make sure poster addresses these objectives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1C77061-7EEF-C8FB-C6A5-E597886873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20072477"/>
            <a:ext cx="11887200" cy="1186378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FC803A3-6FDD-B406-8770-7C3B8410356A}"/>
              </a:ext>
            </a:extLst>
          </p:cNvPr>
          <p:cNvSpPr/>
          <p:nvPr/>
        </p:nvSpPr>
        <p:spPr>
          <a:xfrm>
            <a:off x="1893745" y="20266358"/>
            <a:ext cx="9450027" cy="80495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</p:txBody>
      </p:sp>
      <p:sp>
        <p:nvSpPr>
          <p:cNvPr id="46" name="TextBox 21">
            <a:extLst>
              <a:ext uri="{FF2B5EF4-FFF2-40B4-BE49-F238E27FC236}">
                <a16:creationId xmlns:a16="http://schemas.microsoft.com/office/drawing/2014/main" id="{F87D0FF3-9719-7C4B-B600-CE17C8906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958" y="21265190"/>
            <a:ext cx="10515600" cy="969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Brief description of research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Sample / subject selection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Instruments / Tools / Materials / Measures used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Data analysis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diagrams / flow charts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2 – Content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Your poster is an “illustrated abstract” or a storyboard of your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It should be attractive / eye–catching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Select 1-2 take-home points – it is not a mini-manuscript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bullet points and sentence fragments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White space helps with readability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Can be read in 3-5 minutes</a:t>
            </a:r>
          </a:p>
        </p:txBody>
      </p:sp>
      <p:sp>
        <p:nvSpPr>
          <p:cNvPr id="47" name="TextBox 32">
            <a:extLst>
              <a:ext uri="{FF2B5EF4-FFF2-40B4-BE49-F238E27FC236}">
                <a16:creationId xmlns:a16="http://schemas.microsoft.com/office/drawing/2014/main" id="{F773AD3A-85A9-4350-7396-BB9B70CF4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4642" y="7984629"/>
            <a:ext cx="10515600" cy="1475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Emphasize primary take-home points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Was hypothesis supported?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How do findings fit in with existing literature?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are your findings significant / new insights?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Implications of 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direction should future research take?</a:t>
            </a:r>
          </a:p>
          <a:p>
            <a:endParaRPr lang="en-US" sz="3600" dirty="0">
              <a:cs typeface="Arial" charset="0"/>
            </a:endParaRPr>
          </a:p>
          <a:p>
            <a:r>
              <a:rPr lang="en-US" sz="3600" b="1" dirty="0">
                <a:cs typeface="Arial" charset="0"/>
              </a:rPr>
              <a:t>Poster tips 4 – Accessibility for people who have visual disabilities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italics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red and green together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Left aligned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Simple fonts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text on top of a photo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High contrast between text and background</a:t>
            </a: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endParaRPr lang="en-US" sz="3600" u="sng" dirty="0">
              <a:cs typeface="Arial" charset="0"/>
            </a:endParaRP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r>
              <a:rPr lang="en-US" sz="3600" b="1" dirty="0">
                <a:cs typeface="Arial" charset="0"/>
              </a:rPr>
              <a:t>Poster tips 5 – Conference preparation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Allow adequate time for printing (at least 1 week)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handouts of posters or adding a QR code link to poster or other info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Have business cards / include your contact information on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Prepare 3-5 minute response to “tell me about your poster/ project”</a:t>
            </a:r>
          </a:p>
        </p:txBody>
      </p:sp>
      <p:sp>
        <p:nvSpPr>
          <p:cNvPr id="48" name="TextBox 37">
            <a:extLst>
              <a:ext uri="{FF2B5EF4-FFF2-40B4-BE49-F238E27FC236}">
                <a16:creationId xmlns:a16="http://schemas.microsoft.com/office/drawing/2014/main" id="{CDB13C5C-BD1A-3886-D9CC-E929F1064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57442" y="26639349"/>
            <a:ext cx="11430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brandwise.unmc.edu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unmc</a:t>
            </a:r>
            <a:r>
              <a:rPr lang="en-US" sz="2400" dirty="0">
                <a:cs typeface="Arial" charset="0"/>
              </a:rPr>
              <a:t>/templates/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sites.google.com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ncsu.edu</a:t>
            </a:r>
            <a:r>
              <a:rPr lang="en-US" sz="2400" dirty="0">
                <a:cs typeface="Arial" charset="0"/>
              </a:rPr>
              <a:t>/effective-posters/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guides.library.cornell.edu</a:t>
            </a:r>
            <a:r>
              <a:rPr lang="en-US" sz="2400" dirty="0">
                <a:cs typeface="Arial" charset="0"/>
              </a:rPr>
              <a:t>/poster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Calbraith, D. (2020). How to develop and present a conference poster. </a:t>
            </a:r>
            <a:r>
              <a:rPr lang="en-US" sz="2400" i="1" dirty="0"/>
              <a:t>Nursing Standard. </a:t>
            </a:r>
            <a:r>
              <a:rPr lang="en-US" sz="2400" i="1" dirty="0" err="1"/>
              <a:t>doi</a:t>
            </a:r>
            <a:r>
              <a:rPr lang="en-US" sz="2400" dirty="0"/>
              <a:t>, </a:t>
            </a:r>
            <a:r>
              <a:rPr lang="en-US" sz="2400" i="1" dirty="0"/>
              <a:t>10</a:t>
            </a:r>
            <a:r>
              <a:rPr lang="en-US" sz="2400" dirty="0"/>
              <a:t>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Hess, G. R., Tosney, K. W., &amp; Liegel, L. H. (2009). Creating effective poster presentations: AMEE Guide no. 40. </a:t>
            </a:r>
            <a:r>
              <a:rPr lang="en-US" sz="2400" i="1" dirty="0"/>
              <a:t>Medical teacher</a:t>
            </a:r>
            <a:r>
              <a:rPr lang="en-US" sz="2400" dirty="0"/>
              <a:t>, </a:t>
            </a:r>
            <a:r>
              <a:rPr lang="en-US" sz="2400" i="1" dirty="0"/>
              <a:t>31</a:t>
            </a:r>
            <a:r>
              <a:rPr lang="en-US" sz="2400" dirty="0"/>
              <a:t>(4), 319-321.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Wood, G. J., &amp; Morrison, R. S. (2011). Writing abstracts and developing posters for national meetings. </a:t>
            </a:r>
            <a:r>
              <a:rPr lang="en-US" sz="2400" i="1" dirty="0"/>
              <a:t>Journal of palliative medicine</a:t>
            </a:r>
            <a:r>
              <a:rPr lang="en-US" sz="2400" dirty="0"/>
              <a:t>, </a:t>
            </a:r>
            <a:r>
              <a:rPr lang="en-US" sz="2400" i="1" dirty="0"/>
              <a:t>14</a:t>
            </a:r>
            <a:r>
              <a:rPr lang="en-US" sz="2400" dirty="0"/>
              <a:t>(3), 353-359.</a:t>
            </a:r>
            <a:endParaRPr lang="en-US" sz="2400" dirty="0">
              <a:cs typeface="Arial" charset="0"/>
            </a:endParaRPr>
          </a:p>
        </p:txBody>
      </p:sp>
      <p:sp>
        <p:nvSpPr>
          <p:cNvPr id="49" name="TextBox 25">
            <a:extLst>
              <a:ext uri="{FF2B5EF4-FFF2-40B4-BE49-F238E27FC236}">
                <a16:creationId xmlns:a16="http://schemas.microsoft.com/office/drawing/2014/main" id="{58D7FCB5-C9F8-32C8-2CA3-D4173A7C1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6545" y="7693897"/>
            <a:ext cx="6552124" cy="538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Describe sample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Analysis results /findings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&gt; Words 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Graphs / Charts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Photos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Don’t duplicate information – include in images or in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Clearly label images </a:t>
            </a:r>
          </a:p>
        </p:txBody>
      </p:sp>
      <p:sp>
        <p:nvSpPr>
          <p:cNvPr id="50" name="TextBox 40">
            <a:extLst>
              <a:ext uri="{FF2B5EF4-FFF2-40B4-BE49-F238E27FC236}">
                <a16:creationId xmlns:a16="http://schemas.microsoft.com/office/drawing/2014/main" id="{2CAB22D1-9923-CFE8-A1FD-28CDD3968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2856" y="12013016"/>
            <a:ext cx="58646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pic>
        <p:nvPicPr>
          <p:cNvPr id="51" name="Picture 30" descr="bar graph">
            <a:extLst>
              <a:ext uri="{FF2B5EF4-FFF2-40B4-BE49-F238E27FC236}">
                <a16:creationId xmlns:a16="http://schemas.microsoft.com/office/drawing/2014/main" id="{7FDCCFC5-CBC6-364A-ECF6-E5877729595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398" y="15054903"/>
            <a:ext cx="5504949" cy="39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9" descr="line graph">
            <a:extLst>
              <a:ext uri="{FF2B5EF4-FFF2-40B4-BE49-F238E27FC236}">
                <a16:creationId xmlns:a16="http://schemas.microsoft.com/office/drawing/2014/main" id="{2DC62AE8-90B9-C910-444D-B3563D4262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9335" y="19877708"/>
            <a:ext cx="4813477" cy="312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1" descr="pie chart">
            <a:extLst>
              <a:ext uri="{FF2B5EF4-FFF2-40B4-BE49-F238E27FC236}">
                <a16:creationId xmlns:a16="http://schemas.microsoft.com/office/drawing/2014/main" id="{0DBFEAF8-4369-EBC2-8282-95C51F489C9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84047" y="23718041"/>
            <a:ext cx="3928039" cy="36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AEFC038-BDF8-2750-0681-6496EF3FF7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40012" y="15245596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4AB81E3-13BE-356A-DC54-D4B818E81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83060" y="19436893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86A55C6-A36D-E9C0-6661-2A10C2B746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40012" y="23628189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0952D40-880E-6C34-B451-F98C2FC96F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0675" y="15345169"/>
            <a:ext cx="7821613" cy="100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600" b="1" dirty="0">
                <a:cs typeface="Arial" charset="0"/>
              </a:rPr>
              <a:t>Poster tips 3 –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Sketch layout in advance – logical reading flow, easy to follow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Font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Arial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Legible from 6-10 feet away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Minimum 24 point for body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more than 3 colors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often look better with a border around them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Consistent formatting across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Align text and boxes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Shape Format or Picture Format menu tabs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Turn on gridlines and guides (View menu tab)</a:t>
            </a:r>
          </a:p>
        </p:txBody>
      </p:sp>
      <p:sp>
        <p:nvSpPr>
          <p:cNvPr id="58" name="TextBox 40">
            <a:extLst>
              <a:ext uri="{FF2B5EF4-FFF2-40B4-BE49-F238E27FC236}">
                <a16:creationId xmlns:a16="http://schemas.microsoft.com/office/drawing/2014/main" id="{66E48FCC-ABEC-F260-4B9B-D366A9BBD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83060" y="27767956"/>
            <a:ext cx="57698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pic>
        <p:nvPicPr>
          <p:cNvPr id="38" name="Graphic 37" descr="UNMC logo">
            <a:extLst>
              <a:ext uri="{FF2B5EF4-FFF2-40B4-BE49-F238E27FC236}">
                <a16:creationId xmlns:a16="http://schemas.microsoft.com/office/drawing/2014/main" id="{5D917016-8318-7CA6-DB93-04AE1345BB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883474" y="31112051"/>
            <a:ext cx="3072168" cy="123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44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29C77A-2279-71DC-1659-7918A2F1AE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5576511"/>
            <a:ext cx="11887200" cy="969480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58B7BA-4FAF-507C-EE07-35D4E215D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15670788"/>
            <a:ext cx="11887200" cy="400222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0F76CB-AD57-6F72-F1FA-FE0460242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00745" y="5576511"/>
            <a:ext cx="16689710" cy="2631834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E286EB-4DAA-601B-692C-8407AB646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8842" y="5576511"/>
            <a:ext cx="11887200" cy="18852211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 dirty="0">
              <a:solidFill>
                <a:schemeClr val="l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0A4DFF-0956-DE0F-3F7C-EDC9E8545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8842" y="24967297"/>
            <a:ext cx="11887200" cy="560618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pic>
        <p:nvPicPr>
          <p:cNvPr id="31" name="Graphic 30" descr="UNMC logo">
            <a:extLst>
              <a:ext uri="{FF2B5EF4-FFF2-40B4-BE49-F238E27FC236}">
                <a16:creationId xmlns:a16="http://schemas.microsoft.com/office/drawing/2014/main" id="{62902781-4C5B-BE42-C2AF-6B7A9DE7A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104156" y="726989"/>
            <a:ext cx="7851486" cy="13459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643068-AB4D-0D40-C03C-4C64E1E17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2" y="726989"/>
            <a:ext cx="3388495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8000" b="1" dirty="0">
                <a:solidFill>
                  <a:srgbClr val="0029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will be the title for the scientific poster. </a:t>
            </a:r>
            <a:br>
              <a:rPr lang="en-US" sz="8000" b="1" dirty="0">
                <a:solidFill>
                  <a:srgbClr val="00295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0" b="1" dirty="0">
                <a:solidFill>
                  <a:srgbClr val="00295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should be the first thing that draws your attention.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0D10EC-BCF0-2499-7D84-727BE0C75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1" y="3407276"/>
            <a:ext cx="338750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4800" dirty="0">
                <a:cs typeface="Arial" charset="0"/>
              </a:rPr>
              <a:t>Author 1, Author 2, Author 3, and any additional Authors,</a:t>
            </a:r>
          </a:p>
          <a:p>
            <a:r>
              <a:rPr lang="en-US" sz="4800" dirty="0">
                <a:cs typeface="Arial" charset="0"/>
              </a:rPr>
              <a:t>College or Department Name, University of Nebraska Medical Center, Omaha, NE 68198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6BAA0D-8084-8C1D-3996-6B08B57ACBF0}"/>
              </a:ext>
            </a:extLst>
          </p:cNvPr>
          <p:cNvSpPr/>
          <p:nvPr/>
        </p:nvSpPr>
        <p:spPr>
          <a:xfrm>
            <a:off x="1961879" y="5974855"/>
            <a:ext cx="9313759" cy="78501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/ Introduction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0BBFE2-19BC-E009-4596-11B42971B860}"/>
              </a:ext>
            </a:extLst>
          </p:cNvPr>
          <p:cNvSpPr/>
          <p:nvPr/>
        </p:nvSpPr>
        <p:spPr>
          <a:xfrm>
            <a:off x="1893745" y="15989510"/>
            <a:ext cx="9450027" cy="80495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 / Purpose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65BF17-AEE2-43A1-18AC-7C37CD7804C8}"/>
              </a:ext>
            </a:extLst>
          </p:cNvPr>
          <p:cNvSpPr/>
          <p:nvPr/>
        </p:nvSpPr>
        <p:spPr>
          <a:xfrm>
            <a:off x="17719494" y="5974855"/>
            <a:ext cx="7545957" cy="105726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pic>
        <p:nvPicPr>
          <p:cNvPr id="19" name="Picture 39" descr="bacteria dots">
            <a:extLst>
              <a:ext uri="{FF2B5EF4-FFF2-40B4-BE49-F238E27FC236}">
                <a16:creationId xmlns:a16="http://schemas.microsoft.com/office/drawing/2014/main" id="{D11A275B-2640-CA4E-3097-ACA36706E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2973" y="7655989"/>
            <a:ext cx="7887945" cy="398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4CFA088-B21E-7C1C-36CE-2236BDCADC8A}"/>
              </a:ext>
            </a:extLst>
          </p:cNvPr>
          <p:cNvSpPr/>
          <p:nvPr/>
        </p:nvSpPr>
        <p:spPr>
          <a:xfrm>
            <a:off x="33148078" y="6367364"/>
            <a:ext cx="8271480" cy="82641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/ Conclusion / Future Directions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90A5C1F-91FC-28B3-FD13-492BA828172A}"/>
              </a:ext>
            </a:extLst>
          </p:cNvPr>
          <p:cNvSpPr/>
          <p:nvPr/>
        </p:nvSpPr>
        <p:spPr>
          <a:xfrm>
            <a:off x="32121087" y="25528773"/>
            <a:ext cx="10302711" cy="6858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4B532A-A57E-2100-A1B1-C5F047AF5BC1}"/>
              </a:ext>
            </a:extLst>
          </p:cNvPr>
          <p:cNvSpPr txBox="1"/>
          <p:nvPr/>
        </p:nvSpPr>
        <p:spPr>
          <a:xfrm>
            <a:off x="1360958" y="7131338"/>
            <a:ext cx="10515600" cy="7677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do we know about the topic?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Include only the most pertinent, relevant information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is this work important?</a:t>
            </a:r>
            <a:endParaRPr lang="en-US" sz="3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Hypothesis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1 - Preparation</a:t>
            </a:r>
          </a:p>
          <a:p>
            <a:pPr marL="571500" marR="0" lvl="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UNMC branding requirements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Templates: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brandwise.unmc.edu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unmc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/templates 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Follow conference guidelines for posters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Set poster size: Design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Slide Size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Custom Slide Size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2CAE4B-46CC-1153-D2DE-DFDA261F376F}"/>
              </a:ext>
            </a:extLst>
          </p:cNvPr>
          <p:cNvSpPr txBox="1"/>
          <p:nvPr/>
        </p:nvSpPr>
        <p:spPr>
          <a:xfrm>
            <a:off x="1360958" y="17265803"/>
            <a:ext cx="10515600" cy="242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“The purpose of this project is….”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Goals / aims for the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Make sure poster addresses these objectives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D2056A4-C810-E738-7297-913558DBE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58" y="20072477"/>
            <a:ext cx="11887200" cy="11863789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3343999">
              <a:defRPr/>
            </a:pPr>
            <a:endParaRPr lang="en-US" sz="6912">
              <a:solidFill>
                <a:schemeClr val="lt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175BDE-8DBD-1A1B-43B5-28902D171FE3}"/>
              </a:ext>
            </a:extLst>
          </p:cNvPr>
          <p:cNvSpPr/>
          <p:nvPr/>
        </p:nvSpPr>
        <p:spPr>
          <a:xfrm>
            <a:off x="1893745" y="20266358"/>
            <a:ext cx="9450027" cy="804951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r>
              <a:rPr lang="en-US" sz="5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Methods</a:t>
            </a: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id="{7DD8B86C-EC97-7405-E774-985F1B6F4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958" y="21265190"/>
            <a:ext cx="10515600" cy="969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Brief description of research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Sample / subject selection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Instruments / Tools / Materials / Measures used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Data analysis methods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diagrams / flow charts</a:t>
            </a:r>
          </a:p>
          <a:p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Poster tips 2 – Content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Your poster is an “illustrated abstract” or a storyboard of your project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It should be attractive / eye–catching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Select 1-2 take-home points – it is not a mini-manuscript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bullet points and sentence fragments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White space helps with readability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Can be read in 3-5 minutes</a:t>
            </a:r>
          </a:p>
        </p:txBody>
      </p:sp>
      <p:sp>
        <p:nvSpPr>
          <p:cNvPr id="45" name="TextBox 37">
            <a:extLst>
              <a:ext uri="{FF2B5EF4-FFF2-40B4-BE49-F238E27FC236}">
                <a16:creationId xmlns:a16="http://schemas.microsoft.com/office/drawing/2014/main" id="{7060B7B5-F9A9-A8E4-7493-DF1F5C72A7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57442" y="26639349"/>
            <a:ext cx="11430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brandwise.unmc.edu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unmc</a:t>
            </a:r>
            <a:r>
              <a:rPr lang="en-US" sz="2400" dirty="0">
                <a:cs typeface="Arial" charset="0"/>
              </a:rPr>
              <a:t>/templates/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sites.google.com</a:t>
            </a:r>
            <a:r>
              <a:rPr lang="en-US" sz="2400" dirty="0">
                <a:cs typeface="Arial" charset="0"/>
              </a:rPr>
              <a:t>/</a:t>
            </a:r>
            <a:r>
              <a:rPr lang="en-US" sz="2400" dirty="0" err="1">
                <a:cs typeface="Arial" charset="0"/>
              </a:rPr>
              <a:t>ncsu.edu</a:t>
            </a:r>
            <a:r>
              <a:rPr lang="en-US" sz="2400" dirty="0">
                <a:cs typeface="Arial" charset="0"/>
              </a:rPr>
              <a:t>/effective-posters/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cs typeface="Arial" charset="0"/>
              </a:rPr>
              <a:t>https://</a:t>
            </a:r>
            <a:r>
              <a:rPr lang="en-US" sz="2400" dirty="0" err="1">
                <a:cs typeface="Arial" charset="0"/>
              </a:rPr>
              <a:t>guides.library.cornell.edu</a:t>
            </a:r>
            <a:r>
              <a:rPr lang="en-US" sz="2400" dirty="0">
                <a:cs typeface="Arial" charset="0"/>
              </a:rPr>
              <a:t>/poster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Calbraith, D. (2020). How to develop and present a conference poster. </a:t>
            </a:r>
            <a:r>
              <a:rPr lang="en-US" sz="2400" i="1" dirty="0"/>
              <a:t>Nursing Standard. </a:t>
            </a:r>
            <a:r>
              <a:rPr lang="en-US" sz="2400" i="1" dirty="0" err="1"/>
              <a:t>doi</a:t>
            </a:r>
            <a:r>
              <a:rPr lang="en-US" sz="2400" dirty="0"/>
              <a:t>, </a:t>
            </a:r>
            <a:r>
              <a:rPr lang="en-US" sz="2400" i="1" dirty="0"/>
              <a:t>10</a:t>
            </a:r>
            <a:r>
              <a:rPr lang="en-US" sz="2400" dirty="0"/>
              <a:t>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Hess, G. R., Tosney, K. W., &amp; Liegel, L. H. (2009). Creating effective poster presentations: AMEE Guide no. 40. </a:t>
            </a:r>
            <a:r>
              <a:rPr lang="en-US" sz="2400" i="1" dirty="0"/>
              <a:t>Medical teacher</a:t>
            </a:r>
            <a:r>
              <a:rPr lang="en-US" sz="2400" dirty="0"/>
              <a:t>, </a:t>
            </a:r>
            <a:r>
              <a:rPr lang="en-US" sz="2400" i="1" dirty="0"/>
              <a:t>31</a:t>
            </a:r>
            <a:r>
              <a:rPr lang="en-US" sz="2400" dirty="0"/>
              <a:t>(4), 319-321.</a:t>
            </a:r>
            <a:endParaRPr lang="en-US" sz="2400" dirty="0">
              <a:cs typeface="Arial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Wood, G. J., &amp; Morrison, R. S. (2011). Writing abstracts and developing posters for national meetings. </a:t>
            </a:r>
            <a:r>
              <a:rPr lang="en-US" sz="2400" i="1" dirty="0"/>
              <a:t>Journal of palliative medicine</a:t>
            </a:r>
            <a:r>
              <a:rPr lang="en-US" sz="2400" dirty="0"/>
              <a:t>, </a:t>
            </a:r>
            <a:r>
              <a:rPr lang="en-US" sz="2400" i="1" dirty="0"/>
              <a:t>14</a:t>
            </a:r>
            <a:r>
              <a:rPr lang="en-US" sz="2400" dirty="0"/>
              <a:t>(3), 353-359.</a:t>
            </a:r>
            <a:endParaRPr lang="en-US" sz="2400" dirty="0">
              <a:cs typeface="Arial" charset="0"/>
            </a:endParaRPr>
          </a:p>
        </p:txBody>
      </p:sp>
      <p:sp>
        <p:nvSpPr>
          <p:cNvPr id="46" name="TextBox 25">
            <a:extLst>
              <a:ext uri="{FF2B5EF4-FFF2-40B4-BE49-F238E27FC236}">
                <a16:creationId xmlns:a16="http://schemas.microsoft.com/office/drawing/2014/main" id="{AA046BA8-B581-14C5-6CCE-0AFDB0D3B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6545" y="7693897"/>
            <a:ext cx="6552124" cy="538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Describe sample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Analysis results /findings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&gt; Words 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Graphs / Charts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Photos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Don’t duplicate information – include in images or in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Clearly label images </a:t>
            </a:r>
          </a:p>
        </p:txBody>
      </p:sp>
      <p:sp>
        <p:nvSpPr>
          <p:cNvPr id="47" name="TextBox 40">
            <a:extLst>
              <a:ext uri="{FF2B5EF4-FFF2-40B4-BE49-F238E27FC236}">
                <a16:creationId xmlns:a16="http://schemas.microsoft.com/office/drawing/2014/main" id="{F2F1C5FD-AC03-8968-7BCF-AFAC10003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62856" y="12013016"/>
            <a:ext cx="586468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pic>
        <p:nvPicPr>
          <p:cNvPr id="48" name="Picture 30" descr="bar graph">
            <a:extLst>
              <a:ext uri="{FF2B5EF4-FFF2-40B4-BE49-F238E27FC236}">
                <a16:creationId xmlns:a16="http://schemas.microsoft.com/office/drawing/2014/main" id="{14F00EE6-BEB9-BA63-9B61-2C01020891C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52398" y="15055684"/>
            <a:ext cx="5504949" cy="39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9" descr="line graph">
            <a:extLst>
              <a:ext uri="{FF2B5EF4-FFF2-40B4-BE49-F238E27FC236}">
                <a16:creationId xmlns:a16="http://schemas.microsoft.com/office/drawing/2014/main" id="{B8114892-EBC2-EF54-2D41-96FC5AB8ED3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9335" y="19878489"/>
            <a:ext cx="4813477" cy="3126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31" descr="pie chart">
            <a:extLst>
              <a:ext uri="{FF2B5EF4-FFF2-40B4-BE49-F238E27FC236}">
                <a16:creationId xmlns:a16="http://schemas.microsoft.com/office/drawing/2014/main" id="{8BEC9D3F-E7A2-EDDB-82E0-4015A157A1A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84047" y="23718822"/>
            <a:ext cx="3928039" cy="363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2406ED73-D4C3-3F37-F697-FA2103534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40012" y="15246377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C6177CF-65C0-E78A-C666-5A472D360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83060" y="19437674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BEC1BA1-E232-773A-B18D-AC2F5FE29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540012" y="23628970"/>
            <a:ext cx="5682276" cy="363390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90000"/>
                  </a:schemeClr>
                </a:solidFill>
              </a:ln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74912ED-9CE0-90C4-8A6E-F820A1207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0675" y="15345950"/>
            <a:ext cx="7821613" cy="100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600" b="1" dirty="0">
                <a:cs typeface="Arial" charset="0"/>
              </a:rPr>
              <a:t>Poster tips 3 – Design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Sketch layout in advance – logical reading flow, easy to follow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Font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Use Arial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Legible from 6-10 feet away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Minimum 24 point for body text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more than 3 colors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Images often look better with a border around them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Consistent formatting across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Align text and boxes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Shape Format or Picture Format menu tabs</a:t>
            </a:r>
          </a:p>
          <a:p>
            <a:pPr marL="1314450" lvl="1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Turn on gridlines and guides (View menu tab)</a:t>
            </a:r>
          </a:p>
        </p:txBody>
      </p:sp>
      <p:sp>
        <p:nvSpPr>
          <p:cNvPr id="55" name="TextBox 40">
            <a:extLst>
              <a:ext uri="{FF2B5EF4-FFF2-40B4-BE49-F238E27FC236}">
                <a16:creationId xmlns:a16="http://schemas.microsoft.com/office/drawing/2014/main" id="{30BC15BA-74FD-79BF-838A-BCA3D219F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83060" y="27768737"/>
            <a:ext cx="57698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dirty="0">
                <a:cs typeface="Arial" charset="0"/>
              </a:rPr>
              <a:t>Place descriptions or summary statements near the corresponding image</a:t>
            </a:r>
          </a:p>
        </p:txBody>
      </p:sp>
      <p:sp>
        <p:nvSpPr>
          <p:cNvPr id="4" name="TextBox 32">
            <a:extLst>
              <a:ext uri="{FF2B5EF4-FFF2-40B4-BE49-F238E27FC236}">
                <a16:creationId xmlns:a16="http://schemas.microsoft.com/office/drawing/2014/main" id="{A2A8B6D5-AA62-08F0-A008-5B3FD7FFC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4642" y="7984629"/>
            <a:ext cx="10515600" cy="1475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2506663" fontAlgn="base">
              <a:spcBef>
                <a:spcPct val="0"/>
              </a:spcBef>
              <a:spcAft>
                <a:spcPct val="0"/>
              </a:spcAft>
              <a:defRPr sz="9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Emphasize primary take-home points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Was hypothesis supported?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How do findings fit in with existing literature?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Why are your findings significant / new insights?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Implications of findings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What direction should future research take?</a:t>
            </a:r>
          </a:p>
          <a:p>
            <a:endParaRPr lang="en-US" sz="3600" dirty="0">
              <a:cs typeface="Arial" charset="0"/>
            </a:endParaRPr>
          </a:p>
          <a:p>
            <a:r>
              <a:rPr lang="en-US" sz="3600" b="1" dirty="0">
                <a:cs typeface="Arial" charset="0"/>
              </a:rPr>
              <a:t>Poster tips 4 – Accessibility for people who have visual disabilities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italics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red and green together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Left aligned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Simple fonts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 text on top of a photo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High contrast between text and background</a:t>
            </a: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endParaRPr lang="en-US" sz="3600" u="sng" dirty="0">
              <a:cs typeface="Arial" charset="0"/>
            </a:endParaRPr>
          </a:p>
          <a:p>
            <a:pPr marL="0" marR="0" lvl="1" indent="0">
              <a:lnSpc>
                <a:spcPct val="107000"/>
              </a:lnSpc>
              <a:tabLst>
                <a:tab pos="914400" algn="l"/>
              </a:tabLst>
            </a:pPr>
            <a:r>
              <a:rPr lang="en-US" sz="3600" b="1" dirty="0">
                <a:cs typeface="Arial" charset="0"/>
              </a:rPr>
              <a:t>Poster tips 5 – Conference preparation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Allow adequate time for printing (at least 1 week)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Consider handouts of posters or adding a QR code link to poster or other info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Have business cards / include your contact information on poster</a:t>
            </a:r>
          </a:p>
          <a:p>
            <a:pPr marL="571500" indent="-5715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Prepare 3-5 minute response to “tell me about your poster/ project”</a:t>
            </a:r>
          </a:p>
        </p:txBody>
      </p:sp>
      <p:pic>
        <p:nvPicPr>
          <p:cNvPr id="32" name="Graphic 31" descr="UNMC logo">
            <a:extLst>
              <a:ext uri="{FF2B5EF4-FFF2-40B4-BE49-F238E27FC236}">
                <a16:creationId xmlns:a16="http://schemas.microsoft.com/office/drawing/2014/main" id="{97A8B5CC-13C6-9A7E-321C-A3AEE57FF7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883474" y="31112051"/>
            <a:ext cx="3072168" cy="123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076058"/>
      </p:ext>
    </p:extLst>
  </p:cSld>
  <p:clrMapOvr>
    <a:masterClrMapping/>
  </p:clrMapOvr>
</p:sld>
</file>

<file path=ppt/theme/theme1.xml><?xml version="1.0" encoding="utf-8"?>
<a:theme xmlns:a="http://schemas.openxmlformats.org/drawingml/2006/main" name="UNMC-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MC-Theme1" id="{8EF01B1E-9DFC-494C-AC3E-5BE6BC8B2399}" vid="{BBF8300F-5B1F-C149-BD60-AC602127EF1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UNMC-Theme</Template>
  <TotalTime>345</TotalTime>
  <Words>1206</Words>
  <Application>Microsoft Macintosh PowerPoint</Application>
  <PresentationFormat>Custom</PresentationFormat>
  <Paragraphs>168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UNMC-Theme</vt:lpstr>
      <vt:lpstr>PowerPoint Presentation</vt:lpstr>
      <vt:lpstr>PowerPoint Presentation</vt:lpstr>
    </vt:vector>
  </TitlesOfParts>
  <Company>UNMC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Jolene K Gulizia</dc:creator>
  <cp:lastModifiedBy>Waples, Tom A</cp:lastModifiedBy>
  <cp:revision>26</cp:revision>
  <cp:lastPrinted>2017-01-31T15:15:48Z</cp:lastPrinted>
  <dcterms:created xsi:type="dcterms:W3CDTF">2016-03-09T21:02:02Z</dcterms:created>
  <dcterms:modified xsi:type="dcterms:W3CDTF">2026-03-12T15:29:12Z</dcterms:modified>
</cp:coreProperties>
</file>